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jXGWrCrBZnS2aP6bbBpNpn67rW4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0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rotWithShape="1">
            <a:blip r:embed="rId2">
              <a:alphaModFix amt="85000"/>
            </a:blip>
            <a:tile algn="ctr" flip="xy" tx="0" sx="92000" ty="-76200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10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rotWithShape="1">
            <a:blip r:embed="rId2">
              <a:alphaModFix amt="85000"/>
            </a:blip>
            <a:tile algn="ctr" flip="xy" tx="0" sx="92000" ty="-7175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10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rotWithShape="1">
            <a:blip r:embed="rId2">
              <a:alphaModFix amt="85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" name="Google Shape;18;p10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9" name="Google Shape;19;p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10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cap="flat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10"/>
          <p:cNvSpPr txBox="1"/>
          <p:nvPr>
            <p:ph type="ctrTitle"/>
          </p:nvPr>
        </p:nvSpPr>
        <p:spPr>
          <a:xfrm>
            <a:off x="1051560" y="1432223"/>
            <a:ext cx="9966960" cy="3035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600"/>
              <a:buFont typeface="Rockwell"/>
              <a:buNone/>
              <a:defRPr sz="9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subTitle"/>
          </p:nvPr>
        </p:nvSpPr>
        <p:spPr>
          <a:xfrm>
            <a:off x="1069848" y="4389120"/>
            <a:ext cx="7891272" cy="10698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70"/>
              <a:buNone/>
              <a:defRPr sz="22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7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7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700"/>
              <a:buNone/>
              <a:defRPr sz="2000"/>
            </a:lvl9pPr>
          </a:lstStyle>
          <a:p/>
        </p:txBody>
      </p:sp>
      <p:sp>
        <p:nvSpPr>
          <p:cNvPr id="23" name="Google Shape;23;p10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2" type="sldNum"/>
          </p:nvPr>
        </p:nvSpPr>
        <p:spPr>
          <a:xfrm>
            <a:off x="9592733" y="4289334"/>
            <a:ext cx="1193868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 rot="5400000">
            <a:off x="4073652" y="-882396"/>
            <a:ext cx="4050792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indent="-325755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indent="-325755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indent="-325754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indent="-325754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 rot="5400000">
            <a:off x="7181850" y="2076450"/>
            <a:ext cx="5638800" cy="25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 rot="5400000">
            <a:off x="2000250" y="-400050"/>
            <a:ext cx="5638800" cy="75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indent="-325755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indent="-325755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indent="-325754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indent="-325754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0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1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" type="body"/>
          </p:nvPr>
        </p:nvSpPr>
        <p:spPr>
          <a:xfrm>
            <a:off x="0" y="2121407"/>
            <a:ext cx="12055643" cy="4516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indent="-325755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indent="-325755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indent="-325754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indent="-325754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1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rotWithShape="1">
            <a:blip r:embed="rId2">
              <a:alphaModFix amt="85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12"/>
          <p:cNvSpPr txBox="1"/>
          <p:nvPr>
            <p:ph type="title"/>
          </p:nvPr>
        </p:nvSpPr>
        <p:spPr>
          <a:xfrm>
            <a:off x="2167128" y="1225296"/>
            <a:ext cx="9281160" cy="3520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0"/>
              <a:buFont typeface="Rockwell"/>
              <a:buNone/>
              <a:defRPr b="0" sz="8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2165774" y="5020056"/>
            <a:ext cx="905256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sz="20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2"/>
          <p:cNvSpPr txBox="1"/>
          <p:nvPr>
            <p:ph idx="10" type="dt"/>
          </p:nvPr>
        </p:nvSpPr>
        <p:spPr>
          <a:xfrm>
            <a:off x="8593667" y="6272784"/>
            <a:ext cx="264430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1" type="ftr"/>
          </p:nvPr>
        </p:nvSpPr>
        <p:spPr>
          <a:xfrm>
            <a:off x="2182708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38" name="Google Shape;38;p12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39" name="Google Shape;39;p12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" name="Google Shape;40;p12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cap="flat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1" name="Google Shape;41;p12"/>
          <p:cNvSpPr txBox="1"/>
          <p:nvPr>
            <p:ph idx="12" type="sldNum"/>
          </p:nvPr>
        </p:nvSpPr>
        <p:spPr>
          <a:xfrm>
            <a:off x="843702" y="2506133"/>
            <a:ext cx="1188298" cy="720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3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" type="body"/>
          </p:nvPr>
        </p:nvSpPr>
        <p:spPr>
          <a:xfrm>
            <a:off x="1069848" y="2194560"/>
            <a:ext cx="47548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45" name="Google Shape;45;p13"/>
          <p:cNvSpPr txBox="1"/>
          <p:nvPr>
            <p:ph idx="2" type="body"/>
          </p:nvPr>
        </p:nvSpPr>
        <p:spPr>
          <a:xfrm>
            <a:off x="6364224" y="2194560"/>
            <a:ext cx="47548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" type="body"/>
          </p:nvPr>
        </p:nvSpPr>
        <p:spPr>
          <a:xfrm>
            <a:off x="1066800" y="2048256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b="1" sz="2000">
                <a:solidFill>
                  <a:srgbClr val="9E361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None/>
              <a:defRPr b="1" sz="1600"/>
            </a:lvl9pPr>
          </a:lstStyle>
          <a:p/>
        </p:txBody>
      </p:sp>
      <p:sp>
        <p:nvSpPr>
          <p:cNvPr id="52" name="Google Shape;52;p14"/>
          <p:cNvSpPr txBox="1"/>
          <p:nvPr>
            <p:ph idx="2" type="body"/>
          </p:nvPr>
        </p:nvSpPr>
        <p:spPr>
          <a:xfrm>
            <a:off x="1069848" y="2743200"/>
            <a:ext cx="475488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53" name="Google Shape;53;p14"/>
          <p:cNvSpPr txBox="1"/>
          <p:nvPr>
            <p:ph idx="3" type="body"/>
          </p:nvPr>
        </p:nvSpPr>
        <p:spPr>
          <a:xfrm>
            <a:off x="6364224" y="2048256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b="1" sz="2000">
                <a:solidFill>
                  <a:srgbClr val="9E361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None/>
              <a:defRPr b="1" sz="1600"/>
            </a:lvl9pPr>
          </a:lstStyle>
          <a:p/>
        </p:txBody>
      </p:sp>
      <p:sp>
        <p:nvSpPr>
          <p:cNvPr id="54" name="Google Shape;54;p14"/>
          <p:cNvSpPr txBox="1"/>
          <p:nvPr>
            <p:ph idx="4" type="body"/>
          </p:nvPr>
        </p:nvSpPr>
        <p:spPr>
          <a:xfrm>
            <a:off x="6364224" y="2743200"/>
            <a:ext cx="475488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55" name="Google Shape;55;p14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6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7"/>
          <p:cNvSpPr txBox="1"/>
          <p:nvPr>
            <p:ph type="title"/>
          </p:nvPr>
        </p:nvSpPr>
        <p:spPr>
          <a:xfrm>
            <a:off x="8549640" y="685800"/>
            <a:ext cx="320040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Rockwell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>
            <a:off x="838200" y="685800"/>
            <a:ext cx="6711696" cy="5020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71" name="Google Shape;71;p17"/>
          <p:cNvSpPr txBox="1"/>
          <p:nvPr>
            <p:ph idx="2" type="body"/>
          </p:nvPr>
        </p:nvSpPr>
        <p:spPr>
          <a:xfrm>
            <a:off x="8549640" y="2423160"/>
            <a:ext cx="32004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9E361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5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765"/>
              <a:buNone/>
              <a:defRPr sz="900"/>
            </a:lvl9pPr>
          </a:lstStyle>
          <a:p/>
        </p:txBody>
      </p:sp>
      <p:sp>
        <p:nvSpPr>
          <p:cNvPr id="72" name="Google Shape;72;p17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74" name="Google Shape;74;p17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75" name="Google Shape;75;p1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7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8"/>
          <p:cNvSpPr txBox="1"/>
          <p:nvPr>
            <p:ph type="title"/>
          </p:nvPr>
        </p:nvSpPr>
        <p:spPr>
          <a:xfrm>
            <a:off x="8549640" y="685800"/>
            <a:ext cx="320040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Rockwell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8"/>
          <p:cNvSpPr/>
          <p:nvPr>
            <p:ph idx="2" type="pic"/>
          </p:nvPr>
        </p:nvSpPr>
        <p:spPr>
          <a:xfrm>
            <a:off x="0" y="0"/>
            <a:ext cx="8303740" cy="6858000"/>
          </a:xfrm>
          <a:prstGeom prst="rect">
            <a:avLst/>
          </a:prstGeom>
          <a:solidFill>
            <a:srgbClr val="E1DFD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272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238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204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8549640" y="2423160"/>
            <a:ext cx="32004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9E361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5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765"/>
              <a:buNone/>
              <a:defRPr sz="900"/>
            </a:lvl9pPr>
          </a:lstStyle>
          <a:p/>
        </p:txBody>
      </p:sp>
      <p:sp>
        <p:nvSpPr>
          <p:cNvPr id="83" name="Google Shape;83;p18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84" name="Google Shape;84;p18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5" name="Google Shape;85;p1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7" name="Google Shape;87;p18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  <a:defRPr b="0" i="0" sz="5400" u="none" cap="none" strike="noStrike"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25755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53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1496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496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496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496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496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4959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4959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grpSp>
        <p:nvGrpSpPr>
          <p:cNvPr id="10" name="Google Shape;10;p9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1" name="Google Shape;11;p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1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" name="Google Shape;13;p9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/>
          <p:nvPr>
            <p:ph type="ctrTitle"/>
          </p:nvPr>
        </p:nvSpPr>
        <p:spPr>
          <a:xfrm>
            <a:off x="1051560" y="1432223"/>
            <a:ext cx="9966960" cy="3035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600"/>
              <a:buFont typeface="Rockwell"/>
              <a:buNone/>
            </a:pPr>
            <a:r>
              <a:rPr lang="en-US"/>
              <a:t>THE RESURGENCE OF CONSERVATISM</a:t>
            </a:r>
            <a:endParaRPr/>
          </a:p>
        </p:txBody>
      </p:sp>
      <p:sp>
        <p:nvSpPr>
          <p:cNvPr id="105" name="Google Shape;105;p1"/>
          <p:cNvSpPr txBox="1"/>
          <p:nvPr>
            <p:ph idx="1" type="subTitle"/>
          </p:nvPr>
        </p:nvSpPr>
        <p:spPr>
          <a:xfrm>
            <a:off x="1069848" y="4389120"/>
            <a:ext cx="7891272" cy="10698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en-US"/>
              <a:t>1980’s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en-US"/>
              <a:t>I THE ELECTION OF 1980</a:t>
            </a:r>
            <a:endParaRPr/>
          </a:p>
        </p:txBody>
      </p:sp>
      <p:sp>
        <p:nvSpPr>
          <p:cNvPr id="111" name="Google Shape;111;p2"/>
          <p:cNvSpPr txBox="1"/>
          <p:nvPr>
            <p:ph idx="1" type="body"/>
          </p:nvPr>
        </p:nvSpPr>
        <p:spPr>
          <a:xfrm>
            <a:off x="0" y="2121407"/>
            <a:ext cx="12055643" cy="4516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AutoNum type="alphaUcPeriod"/>
            </a:pPr>
            <a:r>
              <a:rPr lang="en-US"/>
              <a:t>Nominations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lang="en-US"/>
              <a:t>Campaign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lang="en-US"/>
              <a:t>Results: Reagan defeated Carter 489 to 49 in the electoral college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lang="en-US"/>
              <a:t>Reagan as the “Great Communicator”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en-US"/>
              <a:t>II. REAGAN AND THE COLD WAR</a:t>
            </a:r>
            <a:endParaRPr/>
          </a:p>
        </p:txBody>
      </p:sp>
      <p:sp>
        <p:nvSpPr>
          <p:cNvPr id="117" name="Google Shape;117;p3"/>
          <p:cNvSpPr txBox="1"/>
          <p:nvPr>
            <p:ph idx="1" type="body"/>
          </p:nvPr>
        </p:nvSpPr>
        <p:spPr>
          <a:xfrm>
            <a:off x="0" y="2121407"/>
            <a:ext cx="12055643" cy="4516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AutoNum type="alphaUcPeriod"/>
            </a:pPr>
            <a:r>
              <a:rPr lang="en-US"/>
              <a:t>Reagan’s early rhetoric regarding the Soviet Union was harsh.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b="1" lang="en-US"/>
              <a:t>Strategic Defense Initiative (SDI) – "Star Wars"</a:t>
            </a:r>
            <a:r>
              <a:rPr lang="en-US"/>
              <a:t>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b="1" lang="en-US" u="sng"/>
              <a:t>Reagan Doctrine: </a:t>
            </a:r>
            <a:r>
              <a:rPr lang="en-US" u="sng"/>
              <a:t>The U.S. gave overt and covert support for anti-Communist guerrillas and resistance movements in order to “rollback” Communist expansion.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lang="en-US"/>
              <a:t>. KAL 007,</a:t>
            </a:r>
            <a:r>
              <a:rPr b="1" lang="en-US"/>
              <a:t> </a:t>
            </a:r>
            <a:r>
              <a:rPr lang="en-US"/>
              <a:t>September 1983 </a:t>
            </a:r>
            <a:endParaRPr/>
          </a:p>
          <a:p>
            <a:pPr indent="-34925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en-US"/>
              <a:t>III. THE END OF THE COLD WAR </a:t>
            </a:r>
            <a:endParaRPr/>
          </a:p>
        </p:txBody>
      </p:sp>
      <p:sp>
        <p:nvSpPr>
          <p:cNvPr id="123" name="Google Shape;123;p4"/>
          <p:cNvSpPr txBox="1"/>
          <p:nvPr>
            <p:ph idx="1" type="body"/>
          </p:nvPr>
        </p:nvSpPr>
        <p:spPr>
          <a:xfrm>
            <a:off x="0" y="2121407"/>
            <a:ext cx="12055643" cy="4516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AutoNum type="alphaUcPeriod"/>
            </a:pPr>
            <a:r>
              <a:rPr b="1" lang="en-US"/>
              <a:t>Mikhail Gorbachev</a:t>
            </a:r>
            <a:r>
              <a:rPr lang="en-US"/>
              <a:t>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b="1" lang="en-US" u="sng"/>
              <a:t>Revolutions of 1989</a:t>
            </a:r>
            <a:r>
              <a:rPr lang="en-US" u="sng"/>
              <a:t>: the fall of the "Iron Curtain"</a:t>
            </a:r>
            <a:r>
              <a:rPr lang="en-US"/>
              <a:t>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lang="en-US"/>
              <a:t>Reduction of nuclear weapons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b="1" lang="en-US" u="sng"/>
              <a:t>Fall of the Soviet Union</a:t>
            </a:r>
            <a:r>
              <a:rPr lang="en-US" u="sng"/>
              <a:t> (December 25, 1991) resulted in the end of the Cold War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en-US"/>
              <a:t>IV. REAGAN’S DOMESTIC POLICY</a:t>
            </a:r>
            <a:endParaRPr/>
          </a:p>
        </p:txBody>
      </p:sp>
      <p:sp>
        <p:nvSpPr>
          <p:cNvPr id="129" name="Google Shape;129;p5"/>
          <p:cNvSpPr txBox="1"/>
          <p:nvPr>
            <p:ph idx="1" type="body"/>
          </p:nvPr>
        </p:nvSpPr>
        <p:spPr>
          <a:xfrm>
            <a:off x="0" y="2121407"/>
            <a:ext cx="12055643" cy="4516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AutoNum type="alphaUcPeriod"/>
            </a:pPr>
            <a:r>
              <a:rPr lang="en-US"/>
              <a:t>Assassination attempt in March 1981 nearly killed Reagan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b="1" lang="en-US"/>
              <a:t>Reaganomics -- Supply-side economics</a:t>
            </a:r>
            <a:r>
              <a:rPr lang="en-US"/>
              <a:t>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lang="en-US"/>
              <a:t>“Reagan Recession” (1982-83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b="1" lang="en-US"/>
              <a:t>Deregulation </a:t>
            </a:r>
            <a:r>
              <a:rPr lang="en-US"/>
              <a:t>(begun under Carter)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b="1" lang="en-US"/>
              <a:t>Air Traffic Controllers strike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lang="en-US"/>
              <a:t>Election of 1984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lang="en-US"/>
              <a:t>Tax Reform Act of 1986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b="1" lang="en-US"/>
              <a:t>Iran-Contra Scandal</a:t>
            </a:r>
            <a:r>
              <a:rPr lang="en-US"/>
              <a:t> (1987)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lang="en-US"/>
              <a:t>Reagan’s economic legacy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en-US"/>
              <a:t>VII. GEORGE H. W. BUSH’S PRESIDENCY</a:t>
            </a:r>
            <a:endParaRPr/>
          </a:p>
        </p:txBody>
      </p:sp>
      <p:sp>
        <p:nvSpPr>
          <p:cNvPr id="135" name="Google Shape;135;p6"/>
          <p:cNvSpPr txBox="1"/>
          <p:nvPr>
            <p:ph idx="1" type="body"/>
          </p:nvPr>
        </p:nvSpPr>
        <p:spPr>
          <a:xfrm>
            <a:off x="0" y="2121407"/>
            <a:ext cx="12055643" cy="4516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AutoNum type="alphaUcPeriod"/>
            </a:pPr>
            <a:r>
              <a:rPr lang="en-US"/>
              <a:t>Election of 1988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Font typeface="Noto Sans Symbols"/>
              <a:buAutoNum type="alphaUcPeriod"/>
            </a:pPr>
            <a:r>
              <a:rPr lang="en-US"/>
              <a:t>George H. W. Bush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Font typeface="Noto Sans Symbols"/>
              <a:buAutoNum type="alphaUcPeriod"/>
            </a:pPr>
            <a:r>
              <a:rPr lang="en-US"/>
              <a:t>Foreign Policy</a:t>
            </a:r>
            <a:endParaRPr/>
          </a:p>
          <a:p>
            <a:pPr indent="-34925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Rockwell"/>
              <a:buNone/>
            </a:pPr>
            <a:r>
              <a:rPr lang="en-US"/>
              <a:t>VIII. THE  </a:t>
            </a:r>
            <a:r>
              <a:rPr b="1" lang="en-US"/>
              <a:t>CULTURE WAR</a:t>
            </a:r>
            <a:r>
              <a:rPr lang="en-US"/>
              <a:t> (LATE-1970S TO THE PRESENT)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Rockwell"/>
              <a:buNone/>
            </a:pPr>
            <a:r>
              <a:t/>
            </a:r>
            <a:endParaRPr/>
          </a:p>
        </p:txBody>
      </p:sp>
      <p:sp>
        <p:nvSpPr>
          <p:cNvPr id="141" name="Google Shape;141;p7"/>
          <p:cNvSpPr txBox="1"/>
          <p:nvPr>
            <p:ph idx="1" type="body"/>
          </p:nvPr>
        </p:nvSpPr>
        <p:spPr>
          <a:xfrm>
            <a:off x="0" y="2121407"/>
            <a:ext cx="12055643" cy="4516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AutoNum type="alphaUcPeriod"/>
            </a:pPr>
            <a:r>
              <a:rPr lang="en-US"/>
              <a:t>Liberalism in the late-20</a:t>
            </a:r>
            <a:r>
              <a:rPr baseline="30000" lang="en-US"/>
              <a:t>th</a:t>
            </a:r>
            <a:r>
              <a:rPr lang="en-US"/>
              <a:t> century continued to challenge what many Americans considered core “traditional American values.”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lang="en-US"/>
              <a:t>Rise of the “Religious Right”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lang="en-US"/>
              <a:t>Sexual Orientation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b="1" lang="en-US"/>
              <a:t>Affirmative Action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lang="en-US"/>
              <a:t>Welfare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lang="en-US"/>
              <a:t>Sex and Violence in the Media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lang="en-US"/>
              <a:t>Gun politics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en-US"/>
              <a:t>IMPORTANT TRENDS IN THE LATE-20</a:t>
            </a:r>
            <a:r>
              <a:rPr baseline="30000" lang="en-US"/>
              <a:t>TH</a:t>
            </a:r>
            <a:r>
              <a:rPr lang="en-US"/>
              <a:t> AND EARLY-21</a:t>
            </a:r>
            <a:r>
              <a:rPr baseline="30000" lang="en-US"/>
              <a:t>ST</a:t>
            </a:r>
            <a:r>
              <a:rPr lang="en-US"/>
              <a:t> CENTURIES</a:t>
            </a:r>
            <a:endParaRPr/>
          </a:p>
        </p:txBody>
      </p:sp>
      <p:sp>
        <p:nvSpPr>
          <p:cNvPr id="147" name="Google Shape;147;p8"/>
          <p:cNvSpPr txBox="1"/>
          <p:nvPr>
            <p:ph idx="1" type="body"/>
          </p:nvPr>
        </p:nvSpPr>
        <p:spPr>
          <a:xfrm>
            <a:off x="0" y="2121407"/>
            <a:ext cx="12055643" cy="4516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AutoNum type="alphaUcPeriod"/>
            </a:pPr>
            <a:r>
              <a:rPr lang="en-US"/>
              <a:t>Family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lang="en-US"/>
              <a:t>The “</a:t>
            </a:r>
            <a:r>
              <a:rPr b="1" lang="en-US"/>
              <a:t>Graying of America”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lang="en-US"/>
              <a:t>Immigration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lang="en-US"/>
              <a:t>Revolution in communication and technology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lphaUcPeriod"/>
            </a:pPr>
            <a:r>
              <a:rPr lang="en-US"/>
              <a:t>Decline of Labor Unions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ood Type">
  <a:themeElements>
    <a:clrScheme name="Wood Type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2020-05-05T13:51:53Z</dcterms:created>
  <dc:creator>David Tomlins</dc:creator>
</cp:coreProperties>
</file>