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Libre Franklin" panose="020B0604020202020204" charset="0"/>
      <p:regular r:id="rId10"/>
      <p:bold r:id="rId11"/>
      <p:italic r:id="rId12"/>
      <p:boldItalic r:id="rId13"/>
    </p:embeddedFont>
    <p:embeddedFont>
      <p:font typeface="Franklin Gothic" panose="020B0604020202020204" charset="0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R/SwOFmzOzFmpTqX4lFFP1Yat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13388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23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230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12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091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498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8466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60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Franklin Gothic"/>
              <a:buNone/>
              <a:defRPr sz="360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196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012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012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4269976" y="-1352783"/>
            <a:ext cx="3652047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7914" algn="l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SzPts val="1564"/>
              <a:buChar char="◼"/>
              <a:defRPr/>
            </a:lvl1pPr>
            <a:lvl2pPr marL="914400" lvl="1" indent="-310387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2pPr>
            <a:lvl3pPr marL="1371600" lvl="2" indent="-304546" algn="l">
              <a:spcBef>
                <a:spcPts val="600"/>
              </a:spcBef>
              <a:spcAft>
                <a:spcPts val="0"/>
              </a:spcAft>
              <a:buSzPts val="1196"/>
              <a:buChar char="◼"/>
              <a:defRPr/>
            </a:lvl3pPr>
            <a:lvl4pPr marL="1828800" lvl="3" indent="-292861" algn="l">
              <a:spcBef>
                <a:spcPts val="600"/>
              </a:spcBef>
              <a:spcAft>
                <a:spcPts val="0"/>
              </a:spcAft>
              <a:buSzPts val="1012"/>
              <a:buChar char="◼"/>
              <a:defRPr/>
            </a:lvl4pPr>
            <a:lvl5pPr marL="2286000" lvl="4" indent="-292861" algn="l">
              <a:spcBef>
                <a:spcPts val="600"/>
              </a:spcBef>
              <a:spcAft>
                <a:spcPts val="0"/>
              </a:spcAft>
              <a:buSzPts val="1012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/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/>
          </p:nvPr>
        </p:nvSpPr>
        <p:spPr>
          <a:xfrm rot="5400000">
            <a:off x="7362637" y="1705163"/>
            <a:ext cx="4807326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Franklin Gothic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1"/>
          </p:nvPr>
        </p:nvSpPr>
        <p:spPr>
          <a:xfrm rot="5400000">
            <a:off x="1952072" y="-313549"/>
            <a:ext cx="4807326" cy="716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8" cy="94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127000" y="1828800"/>
            <a:ext cx="11925300" cy="4960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Franklin Gothic"/>
              <a:buNone/>
              <a:defRPr sz="3600" b="0" cap="none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194767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body" idx="2"/>
          </p:nvPr>
        </p:nvSpPr>
        <p:spPr>
          <a:xfrm>
            <a:off x="6416039" y="2228003"/>
            <a:ext cx="5194769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40"/>
              <a:buNone/>
              <a:defRPr sz="2000" b="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194766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3"/>
          </p:nvPr>
        </p:nvSpPr>
        <p:spPr>
          <a:xfrm>
            <a:off x="6416039" y="2250892"/>
            <a:ext cx="5194770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40"/>
              <a:buFont typeface="Noto Sans Symbols"/>
              <a:buNone/>
              <a:defRPr sz="2000" b="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4"/>
          </p:nvPr>
        </p:nvSpPr>
        <p:spPr>
          <a:xfrm>
            <a:off x="6416037" y="2926052"/>
            <a:ext cx="5194771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/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Franklin Gothic"/>
              <a:buNone/>
              <a:defRPr sz="2400" b="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900928" y="1179829"/>
            <a:ext cx="6650991" cy="465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767857" y="2836654"/>
            <a:ext cx="3031852" cy="300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dt" idx="10"/>
          </p:nvPr>
        </p:nvSpPr>
        <p:spPr>
          <a:xfrm>
            <a:off x="7605951" y="6456916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ftr" idx="11"/>
          </p:nvPr>
        </p:nvSpPr>
        <p:spPr>
          <a:xfrm>
            <a:off x="581192" y="645259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10558300" y="6456916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Franklin Gothic"/>
              <a:buNone/>
              <a:defRPr sz="2400" b="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>
            <a:spLocks noGrp="1"/>
          </p:cNvSpPr>
          <p:nvPr>
            <p:ph type="pic" idx="2"/>
          </p:nvPr>
        </p:nvSpPr>
        <p:spPr>
          <a:xfrm>
            <a:off x="447817" y="641350"/>
            <a:ext cx="11290859" cy="365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998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  <a:defRPr sz="2800" b="0" i="0" u="none" strike="noStrike" cap="none">
                <a:solidFill>
                  <a:srgbClr val="3F3F3F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27914" algn="l" rtl="0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564"/>
              <a:buFont typeface="Noto Sans Symbols"/>
              <a:buChar char="◼"/>
              <a:defRPr sz="17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10387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0454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96"/>
              <a:buFont typeface="Noto Sans Symbols"/>
              <a:buChar char="◼"/>
              <a:defRPr sz="13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9286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12"/>
              <a:buFont typeface="Noto Sans Symbols"/>
              <a:buChar char="◼"/>
              <a:defRPr sz="11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9286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12"/>
              <a:buFont typeface="Noto Sans Symbols"/>
              <a:buChar char="◼"/>
              <a:defRPr sz="11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8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8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dk1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rgbClr val="D56A17">
              <a:alpha val="4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dk1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rgbClr val="D56A17">
              <a:alpha val="4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Franklin Gothic"/>
              <a:buNone/>
            </a:pPr>
            <a:r>
              <a:rPr lang="en-US">
                <a:solidFill>
                  <a:schemeClr val="lt1"/>
                </a:solidFill>
              </a:rPr>
              <a:t>THE 1970’S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72"/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</a:pPr>
            <a:r>
              <a:rPr lang="en-US"/>
              <a:t>I. NIXON AND VIETNAM </a:t>
            </a:r>
            <a:endParaRPr sz="3600">
              <a:solidFill>
                <a:schemeClr val="accent1"/>
              </a:solidFill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body" idx="1"/>
          </p:nvPr>
        </p:nvSpPr>
        <p:spPr>
          <a:xfrm>
            <a:off x="127000" y="2044391"/>
            <a:ext cx="11785600" cy="4724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Nixon's “plan” to end the war 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Lottery draft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“Vietnamization”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“Silent Majority” speech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Invasion of Cambodia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Pentagon papers 1971</a:t>
            </a:r>
            <a:endParaRPr/>
          </a:p>
          <a:p>
            <a:pPr marL="342900" lvl="0" indent="-243586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endParaRPr/>
          </a:p>
          <a:p>
            <a:pPr marL="342900" lvl="0" indent="-243586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8" cy="94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</a:pPr>
            <a:r>
              <a:rPr lang="en-US"/>
              <a:t>II. ENDING THE VIETNAM WAR </a:t>
            </a:r>
            <a:endParaRPr/>
          </a:p>
        </p:txBody>
      </p:sp>
      <p:sp>
        <p:nvSpPr>
          <p:cNvPr id="115" name="Google Shape;115;p3"/>
          <p:cNvSpPr txBox="1">
            <a:spLocks noGrp="1"/>
          </p:cNvSpPr>
          <p:nvPr>
            <p:ph type="body" idx="1"/>
          </p:nvPr>
        </p:nvSpPr>
        <p:spPr>
          <a:xfrm>
            <a:off x="127000" y="1828800"/>
            <a:ext cx="11925300" cy="4960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South Vietnam unable to defeat the north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US withdraws from Cambodia 1972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Spring of 72 North breaks through the DMZ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Paris Accords 1973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The fall of Saigon April 1975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Costs and results of the war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8" cy="94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</a:pPr>
            <a:r>
              <a:rPr lang="en-US"/>
              <a:t>III. </a:t>
            </a:r>
            <a:r>
              <a:rPr lang="en-US" b="1" i="1" u="sng"/>
              <a:t>DETENTE </a:t>
            </a: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body" idx="1"/>
          </p:nvPr>
        </p:nvSpPr>
        <p:spPr>
          <a:xfrm>
            <a:off x="127000" y="1828800"/>
            <a:ext cx="11925300" cy="4960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Improved US soviet relations: Sec. of State Henry Kissinger/ Realpolitik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Nixon visits China feb 1972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Nixon visits Moscow may 1972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Arms control treaties: SALT I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1972 grain deal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Helsinki Conference 1975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Détente evaluated</a:t>
            </a:r>
            <a:endParaRPr/>
          </a:p>
          <a:p>
            <a:pPr marL="666900" lvl="1" indent="-342899" algn="l" rtl="0">
              <a:spcBef>
                <a:spcPts val="900"/>
              </a:spcBef>
              <a:spcAft>
                <a:spcPts val="0"/>
              </a:spcAft>
              <a:buSzPts val="1380"/>
              <a:buAutoNum type="arabicPeriod"/>
            </a:pPr>
            <a:r>
              <a:rPr lang="en-US" sz="1500" u="sng"/>
              <a:t>It was successful overall as the U.S. manipulated the two great Communist powers into helping end the Vietnam War.</a:t>
            </a:r>
            <a:r>
              <a:rPr lang="en-US" sz="1500"/>
              <a:t> </a:t>
            </a:r>
            <a:endParaRPr/>
          </a:p>
          <a:p>
            <a:pPr marL="666900" lvl="1" indent="-342899" algn="l" rtl="0">
              <a:spcBef>
                <a:spcPts val="900"/>
              </a:spcBef>
              <a:spcAft>
                <a:spcPts val="0"/>
              </a:spcAft>
              <a:buSzPts val="1380"/>
              <a:buAutoNum type="arabicPeriod"/>
            </a:pPr>
            <a:r>
              <a:rPr lang="en-US" sz="1500"/>
              <a:t>It did not end the arms race. </a:t>
            </a:r>
            <a:endParaRPr/>
          </a:p>
          <a:p>
            <a:pPr marL="666900" lvl="1" indent="-342899" algn="l" rtl="0">
              <a:spcBef>
                <a:spcPts val="900"/>
              </a:spcBef>
              <a:spcAft>
                <a:spcPts val="0"/>
              </a:spcAft>
              <a:buSzPts val="1380"/>
              <a:buAutoNum type="arabicPeriod"/>
            </a:pPr>
            <a:r>
              <a:rPr lang="en-US" sz="1500" u="sng"/>
              <a:t>It was relatively short-lived and ended in 1979 with the Soviet invasion of Afghanistan.</a:t>
            </a:r>
            <a:endParaRPr sz="1700"/>
          </a:p>
          <a:p>
            <a:pPr marL="324000" lvl="1" indent="0" algn="l" rtl="0">
              <a:spcBef>
                <a:spcPts val="880"/>
              </a:spcBef>
              <a:spcAft>
                <a:spcPts val="0"/>
              </a:spcAft>
              <a:buSzPts val="1288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8" cy="94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</a:pPr>
            <a:r>
              <a:rPr lang="en-US"/>
              <a:t>IV. ECONOMIC CHALLENGES IN THE 1970S</a:t>
            </a:r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body" idx="1"/>
          </p:nvPr>
        </p:nvSpPr>
        <p:spPr>
          <a:xfrm>
            <a:off x="127000" y="1828800"/>
            <a:ext cx="11925300" cy="4960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Inflation 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b="1"/>
              <a:t>Energy Crisis, 1973</a:t>
            </a:r>
            <a:r>
              <a:rPr lang="en-US"/>
              <a:t> ("Oil Crisis") : Arab oil embargo, OPEC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Attempts to create a national energy policy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Causes of economic stagnation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“Stagflation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endParaRPr/>
          </a:p>
          <a:p>
            <a:pPr marL="342900" lvl="0" indent="-243586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8" cy="94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</a:pPr>
            <a:r>
              <a:rPr lang="en-US"/>
              <a:t> </a:t>
            </a:r>
            <a:br>
              <a:rPr lang="en-US"/>
            </a:br>
            <a:r>
              <a:rPr lang="en-US"/>
              <a:t>V. POLITICAL AND FOREIGN POLICY CRISES</a:t>
            </a:r>
            <a:endParaRPr/>
          </a:p>
        </p:txBody>
      </p:sp>
      <p:sp>
        <p:nvSpPr>
          <p:cNvPr id="133" name="Google Shape;133;p6"/>
          <p:cNvSpPr txBox="1">
            <a:spLocks noGrp="1"/>
          </p:cNvSpPr>
          <p:nvPr>
            <p:ph type="body" idx="1"/>
          </p:nvPr>
        </p:nvSpPr>
        <p:spPr>
          <a:xfrm>
            <a:off x="127000" y="1828800"/>
            <a:ext cx="11925300" cy="4960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Watergate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After Watergate congress takes back power from the prez.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Soviet invasion of Afghanistan 1979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/>
              <a:t>Iran Hostage Crisis 79-81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8" cy="94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</a:pPr>
            <a:r>
              <a:rPr lang="en-US"/>
              <a:t>VI. RISE OF THE </a:t>
            </a:r>
            <a:r>
              <a:rPr lang="en-US" b="1"/>
              <a:t>ENVIRONMENTAL MOVEMENT </a:t>
            </a:r>
            <a:endParaRPr/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127000" y="1828800"/>
            <a:ext cx="11925300" cy="4960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AutoNum type="alphaUcPeriod"/>
            </a:pPr>
            <a:r>
              <a:rPr lang="en-US" b="1" u="sng" dirty="0"/>
              <a:t>Rachel Carson’s </a:t>
            </a:r>
            <a:r>
              <a:rPr lang="en-US" b="1" i="1" u="sng" dirty="0"/>
              <a:t>Silent Spring</a:t>
            </a:r>
            <a:r>
              <a:rPr lang="en-US" b="1" dirty="0"/>
              <a:t> </a:t>
            </a:r>
            <a:r>
              <a:rPr lang="en-US" u="sng" dirty="0"/>
              <a:t>(1962)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dirty="0"/>
              <a:t>The National Environmental Policy Act (1970)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b="1" u="sng" dirty="0"/>
              <a:t>Clean Air Act</a:t>
            </a:r>
            <a:r>
              <a:rPr lang="en-US" u="sng" dirty="0"/>
              <a:t> (1970) 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b="1" dirty="0"/>
              <a:t>Environmental Protection Agency (EPA)</a:t>
            </a:r>
            <a:r>
              <a:rPr lang="en-US" dirty="0"/>
              <a:t> 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u="sng" dirty="0"/>
              <a:t>Progress was made in subsequent decades on reducing automobile emissions to improve smog-ridden cities and cleaning up polluted rivers and lakes.</a:t>
            </a:r>
            <a:r>
              <a:rPr lang="en-US" dirty="0"/>
              <a:t> 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dirty="0"/>
              <a:t>Nixon and Ford both opposed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dirty="0"/>
              <a:t>Endangered Species Act 1973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dirty="0"/>
              <a:t>Toxic waste issues: Love Canal NY, Pitcher Ok= Superfund sites</a:t>
            </a:r>
            <a:endParaRPr dirty="0"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smtClean="0"/>
              <a:t>Carter </a:t>
            </a:r>
            <a:r>
              <a:rPr lang="en-US"/>
              <a:t>and mining controls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AutoNum type="alphaUcPeriod"/>
            </a:pPr>
            <a:r>
              <a:rPr lang="en-US" dirty="0"/>
              <a:t>Protests over Nuclear power” after Three mile Island, Chernobyl </a:t>
            </a:r>
            <a:endParaRPr dirty="0"/>
          </a:p>
          <a:p>
            <a:pPr marL="342900" lvl="0" indent="-243586" algn="l" rtl="0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41242B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94DD5"/>
      </a:accent6>
      <a:hlink>
        <a:srgbClr val="3F87B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Noto Sans Symbols</vt:lpstr>
      <vt:lpstr>Libre Franklin</vt:lpstr>
      <vt:lpstr>Franklin Gothic</vt:lpstr>
      <vt:lpstr>DividendVTI</vt:lpstr>
      <vt:lpstr>THE 1970’S</vt:lpstr>
      <vt:lpstr>I. NIXON AND VIETNAM </vt:lpstr>
      <vt:lpstr>II. ENDING THE VIETNAM WAR </vt:lpstr>
      <vt:lpstr>III. DETENTE </vt:lpstr>
      <vt:lpstr>IV. ECONOMIC CHALLENGES IN THE 1970S</vt:lpstr>
      <vt:lpstr>  V. POLITICAL AND FOREIGN POLICY CRISES</vt:lpstr>
      <vt:lpstr>VI. RISE OF THE ENVIRONMENTAL MOVEMENT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1970’S</dc:title>
  <dc:creator>David Tomlins</dc:creator>
  <cp:lastModifiedBy>Tomlins, David</cp:lastModifiedBy>
  <cp:revision>1</cp:revision>
  <dcterms:created xsi:type="dcterms:W3CDTF">2020-04-27T14:44:46Z</dcterms:created>
  <dcterms:modified xsi:type="dcterms:W3CDTF">2021-04-19T15:10:11Z</dcterms:modified>
</cp:coreProperties>
</file>