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32" y="18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E0C-2D3F-4EF3-BA24-0E5C03F21B6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37C2-6AC3-48B3-BC49-1771FFF65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2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E0C-2D3F-4EF3-BA24-0E5C03F21B6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37C2-6AC3-48B3-BC49-1771FFF65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5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E0C-2D3F-4EF3-BA24-0E5C03F21B6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37C2-6AC3-48B3-BC49-1771FFF65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10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E0C-2D3F-4EF3-BA24-0E5C03F21B6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37C2-6AC3-48B3-BC49-1771FFF65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10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E0C-2D3F-4EF3-BA24-0E5C03F21B6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37C2-6AC3-48B3-BC49-1771FFF65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39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E0C-2D3F-4EF3-BA24-0E5C03F21B6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37C2-6AC3-48B3-BC49-1771FFF65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6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E0C-2D3F-4EF3-BA24-0E5C03F21B6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37C2-6AC3-48B3-BC49-1771FFF65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739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E0C-2D3F-4EF3-BA24-0E5C03F21B6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37C2-6AC3-48B3-BC49-1771FFF65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80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E0C-2D3F-4EF3-BA24-0E5C03F21B6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37C2-6AC3-48B3-BC49-1771FFF65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23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4737" y="0"/>
            <a:ext cx="9698287" cy="173254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505" y="1732547"/>
            <a:ext cx="11839073" cy="50292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E0C-2D3F-4EF3-BA24-0E5C03F21B6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7E937C2-6AC3-48B3-BC49-1771FFF65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4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E0C-2D3F-4EF3-BA24-0E5C03F21B6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37C2-6AC3-48B3-BC49-1771FFF65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2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E0C-2D3F-4EF3-BA24-0E5C03F21B6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37C2-6AC3-48B3-BC49-1771FFF65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01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E0C-2D3F-4EF3-BA24-0E5C03F21B6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37C2-6AC3-48B3-BC49-1771FFF65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716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E0C-2D3F-4EF3-BA24-0E5C03F21B6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37C2-6AC3-48B3-BC49-1771FFF65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2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E0C-2D3F-4EF3-BA24-0E5C03F21B6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37C2-6AC3-48B3-BC49-1771FFF65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89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E0C-2D3F-4EF3-BA24-0E5C03F21B6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37C2-6AC3-48B3-BC49-1771FFF65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817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E0C-2D3F-4EF3-BA24-0E5C03F21B6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37C2-6AC3-48B3-BC49-1771FFF65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3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2BCEE0C-2D3F-4EF3-BA24-0E5C03F21B6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7E937C2-6AC3-48B3-BC49-1771FFF65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05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  <p:sldLayoutId id="214748380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AE91E-204D-452C-A0A1-35C7C7E55B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1960’s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684CBE-D607-4E93-A631-DC479E4C7A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5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6DB82-CB44-4F08-A789-0AF84EE2E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IX. Triumph of Civil Rights (part of the Great Society)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86ACD-C52C-47F0-B57F-DB86E7CEB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UcPeriod"/>
            </a:pPr>
            <a:r>
              <a:rPr lang="en-US" dirty="0"/>
              <a:t>24</a:t>
            </a:r>
            <a:r>
              <a:rPr lang="en-US" baseline="30000" dirty="0"/>
              <a:t>th</a:t>
            </a:r>
            <a:r>
              <a:rPr lang="en-US" dirty="0"/>
              <a:t> amendment</a:t>
            </a:r>
          </a:p>
          <a:p>
            <a:pPr marL="457200" indent="-457200">
              <a:buAutoNum type="alphaUcPeriod"/>
            </a:pPr>
            <a:r>
              <a:rPr lang="en-US" dirty="0"/>
              <a:t>Civil Rights act 1964</a:t>
            </a:r>
          </a:p>
          <a:p>
            <a:pPr marL="457200" indent="-457200">
              <a:buAutoNum type="alphaUcPeriod"/>
            </a:pPr>
            <a:r>
              <a:rPr lang="en-US" dirty="0"/>
              <a:t>Voting rights act 1965</a:t>
            </a:r>
          </a:p>
          <a:p>
            <a:pPr marL="457200" indent="-457200">
              <a:buAutoNum type="alphaUcPeriod"/>
            </a:pPr>
            <a:r>
              <a:rPr lang="en-US" dirty="0"/>
              <a:t>Affirmative action</a:t>
            </a:r>
          </a:p>
          <a:p>
            <a:pPr marL="457200" indent="-457200">
              <a:buAutoNum type="alphaUcPeriod"/>
            </a:pPr>
            <a:r>
              <a:rPr lang="en-US" dirty="0"/>
              <a:t>Johnson Appoints Thurgood Marshall</a:t>
            </a:r>
          </a:p>
          <a:p>
            <a:pPr marL="457200" indent="-457200">
              <a:buAutoNum type="alphaUcPeriod"/>
            </a:pPr>
            <a:r>
              <a:rPr lang="en-US" dirty="0"/>
              <a:t>Forced busing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486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AC746-E925-49C5-A3C0-F7D564FA2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X. Rise of Black Power and racial violence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75221-36AB-47B4-9146-A731DD516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63" y="1732547"/>
            <a:ext cx="11778915" cy="4199021"/>
          </a:xfrm>
        </p:spPr>
        <p:txBody>
          <a:bodyPr/>
          <a:lstStyle/>
          <a:p>
            <a:pPr marL="457200" indent="-457200">
              <a:buAutoNum type="alphaUcPeriod"/>
            </a:pPr>
            <a:r>
              <a:rPr lang="en-US" dirty="0"/>
              <a:t>Not every one agreed with MLK</a:t>
            </a:r>
          </a:p>
          <a:p>
            <a:pPr marL="457200" indent="-457200">
              <a:buAutoNum type="alphaUcPeriod"/>
            </a:pPr>
            <a:r>
              <a:rPr lang="en-US" dirty="0"/>
              <a:t>Black Separatism: Malcom X</a:t>
            </a:r>
          </a:p>
          <a:p>
            <a:pPr marL="457200" indent="-457200">
              <a:buAutoNum type="alphaUcPeriod"/>
            </a:pPr>
            <a:r>
              <a:rPr lang="en-US" dirty="0"/>
              <a:t>SNCC and Stokely Carmichael: Black power, the Black Panther party</a:t>
            </a:r>
          </a:p>
          <a:p>
            <a:pPr marL="457200" indent="-457200">
              <a:buAutoNum type="alphaUcPeriod"/>
            </a:pPr>
            <a:r>
              <a:rPr lang="en-US" dirty="0"/>
              <a:t>Inner city violence</a:t>
            </a:r>
          </a:p>
          <a:p>
            <a:pPr marL="457200" indent="-457200">
              <a:buAutoNum type="alphaUcPeriod"/>
            </a:pPr>
            <a:r>
              <a:rPr lang="en-US" dirty="0"/>
              <a:t>Assassination of MLK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lphaUcPeriod"/>
            </a:pPr>
            <a:endParaRPr lang="en-US" dirty="0"/>
          </a:p>
          <a:p>
            <a:pPr marL="457200" indent="-457200"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752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A412F-8942-4548-B18C-BA6BFE79E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XI. Rise of the "New Left" and the Counterculture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738F3-4982-4C74-B0A5-94309DD21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68" y="1732547"/>
            <a:ext cx="11815010" cy="2839453"/>
          </a:xfrm>
        </p:spPr>
        <p:txBody>
          <a:bodyPr/>
          <a:lstStyle/>
          <a:p>
            <a:pPr marL="457200" indent="-457200">
              <a:buAutoNum type="alphaUcPeriod"/>
            </a:pPr>
            <a:r>
              <a:rPr lang="en-US" dirty="0"/>
              <a:t>Baby Boom generation</a:t>
            </a:r>
          </a:p>
          <a:p>
            <a:pPr marL="457200" indent="-457200">
              <a:buAutoNum type="alphaUcPeriod"/>
            </a:pPr>
            <a:r>
              <a:rPr lang="en-US" dirty="0"/>
              <a:t>The “new left”</a:t>
            </a:r>
          </a:p>
          <a:p>
            <a:pPr marL="457200" indent="-457200">
              <a:buAutoNum type="alphaUcPeriod"/>
            </a:pPr>
            <a:r>
              <a:rPr lang="en-US" dirty="0"/>
              <a:t>The Counterculture: “hippies”</a:t>
            </a:r>
          </a:p>
          <a:p>
            <a:pPr marL="457200" indent="-457200">
              <a:buAutoNum type="alphaUcPeriod"/>
            </a:pPr>
            <a:r>
              <a:rPr lang="en-US" dirty="0"/>
              <a:t>Pop art: Andy Warhol, Roy Lichtenstein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261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5C981-0284-4E9A-8842-1FCD7220B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XII. </a:t>
            </a:r>
            <a:r>
              <a:rPr lang="en-US" b="1" dirty="0"/>
              <a:t>The Warren Court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ED1EC-A3EE-4B86-AE0F-DFD7F66EC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5" y="1732547"/>
            <a:ext cx="11682663" cy="3657600"/>
          </a:xfrm>
        </p:spPr>
        <p:txBody>
          <a:bodyPr/>
          <a:lstStyle/>
          <a:p>
            <a:pPr marL="457200" indent="-457200">
              <a:buAutoNum type="alphaUcPeriod"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most important supreme court after John marshal</a:t>
            </a:r>
          </a:p>
          <a:p>
            <a:pPr marL="457200" indent="-457200">
              <a:buAutoNum type="alphaUcPeriod"/>
            </a:pPr>
            <a:r>
              <a:rPr lang="en-US" dirty="0"/>
              <a:t>Brown V. Board</a:t>
            </a:r>
          </a:p>
          <a:p>
            <a:pPr marL="457200" indent="-457200">
              <a:buAutoNum type="alphaUcPeriod"/>
            </a:pPr>
            <a:r>
              <a:rPr lang="en-US" dirty="0"/>
              <a:t>Reapportionment decisions</a:t>
            </a:r>
          </a:p>
          <a:p>
            <a:pPr marL="457200" indent="-457200">
              <a:buAutoNum type="alphaUcPeriod"/>
            </a:pPr>
            <a:r>
              <a:rPr lang="en-US" dirty="0"/>
              <a:t>Rights of the accused: </a:t>
            </a:r>
            <a:r>
              <a:rPr lang="en-US" b="1" i="1" dirty="0"/>
              <a:t>Gideon v. Wainwright, Escobedo v. Illinois, Miranda v. Arizona</a:t>
            </a:r>
            <a:r>
              <a:rPr lang="en-US" dirty="0"/>
              <a:t>  </a:t>
            </a:r>
          </a:p>
          <a:p>
            <a:pPr marL="457200" indent="-457200">
              <a:buAutoNum type="alphaUcPeriod"/>
            </a:pPr>
            <a:r>
              <a:rPr lang="en-US" dirty="0"/>
              <a:t>School prayer</a:t>
            </a:r>
          </a:p>
          <a:p>
            <a:pPr marL="457200" indent="-457200">
              <a:buAutoNum type="alphaUcPeriod"/>
            </a:pPr>
            <a:r>
              <a:rPr lang="en-US" dirty="0"/>
              <a:t>Birth control</a:t>
            </a:r>
          </a:p>
          <a:p>
            <a:pPr marL="457200" indent="-457200"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594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DAE45-726E-4666-8D0E-F7A33CD8F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XIII. Women’s Rights and the Sexual Revolution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611F8-3289-4DE8-AB34-9F10BA434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UcPeriod"/>
            </a:pPr>
            <a:r>
              <a:rPr lang="en-US" dirty="0"/>
              <a:t>The sexual revolution: birth control</a:t>
            </a:r>
          </a:p>
          <a:p>
            <a:pPr marL="457200" indent="-457200">
              <a:buAutoNum type="alphaUcPeriod"/>
            </a:pPr>
            <a:r>
              <a:rPr lang="en-US" dirty="0"/>
              <a:t>Elenore Roosevelts commission on Women</a:t>
            </a:r>
          </a:p>
          <a:p>
            <a:pPr marL="457200" indent="-457200">
              <a:buAutoNum type="alphaUcPeriod"/>
            </a:pPr>
            <a:r>
              <a:rPr lang="en-US" dirty="0"/>
              <a:t>Betty Friedan: </a:t>
            </a:r>
            <a:r>
              <a:rPr lang="en-US" i="1" dirty="0"/>
              <a:t>The Feminine Mystique</a:t>
            </a:r>
          </a:p>
          <a:p>
            <a:pPr marL="457200" indent="-457200">
              <a:buAutoNum type="alphaUcPeriod"/>
            </a:pPr>
            <a:r>
              <a:rPr lang="en-US" dirty="0"/>
              <a:t>Gains: </a:t>
            </a:r>
          </a:p>
          <a:p>
            <a:pPr lvl="1">
              <a:buFontTx/>
              <a:buChar char="-"/>
            </a:pPr>
            <a:r>
              <a:rPr lang="en-US" dirty="0"/>
              <a:t>Roe v. Wade</a:t>
            </a:r>
          </a:p>
          <a:p>
            <a:pPr lvl="1">
              <a:buFontTx/>
              <a:buChar char="-"/>
            </a:pPr>
            <a:r>
              <a:rPr lang="en-US" dirty="0"/>
              <a:t>Title IX</a:t>
            </a:r>
          </a:p>
          <a:p>
            <a:pPr lvl="1">
              <a:buFontTx/>
              <a:buChar char="-"/>
            </a:pPr>
            <a:r>
              <a:rPr lang="en-US" dirty="0"/>
              <a:t>More inclusion in the military</a:t>
            </a:r>
          </a:p>
          <a:p>
            <a:pPr lvl="1">
              <a:buFontTx/>
              <a:buChar char="-"/>
            </a:pPr>
            <a:r>
              <a:rPr lang="en-US" dirty="0"/>
              <a:t>Federal funds with held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Women breaking barriers: Sally Ride, Sandra Day </a:t>
            </a:r>
            <a:r>
              <a:rPr lang="en-US" dirty="0" err="1"/>
              <a:t>O’connor</a:t>
            </a:r>
            <a:r>
              <a:rPr lang="en-US" dirty="0"/>
              <a:t>, Geraldine Ferraro</a:t>
            </a:r>
          </a:p>
        </p:txBody>
      </p:sp>
    </p:spTree>
    <p:extLst>
      <p:ext uri="{BB962C8B-B14F-4D97-AF65-F5344CB8AC3E}">
        <p14:creationId xmlns:p14="http://schemas.microsoft.com/office/powerpoint/2010/main" val="1546720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8F636-1521-4355-9D57-F4DF6EB1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XIV. Other minorities fight for rights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01401-20F7-46EE-8B8D-616E621C7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lphaUcPeriod"/>
            </a:pPr>
            <a:r>
              <a:rPr lang="en-US" dirty="0"/>
              <a:t>Latinos: Chicanos (Mexican-Americans) </a:t>
            </a:r>
            <a:br>
              <a:rPr lang="en-US" dirty="0"/>
            </a:br>
            <a:r>
              <a:rPr lang="en-US" dirty="0"/>
              <a:t>        1. </a:t>
            </a:r>
            <a:r>
              <a:rPr lang="en-US" b="1" u="sng" dirty="0"/>
              <a:t>Caesar Chavez</a:t>
            </a:r>
            <a:r>
              <a:rPr lang="en-US" u="sng" dirty="0"/>
              <a:t> led the </a:t>
            </a:r>
            <a:r>
              <a:rPr lang="en-US" b="1" u="sng" dirty="0"/>
              <a:t>United Farm Workers Organizing</a:t>
            </a:r>
            <a:r>
              <a:rPr lang="en-US" b="1" dirty="0"/>
              <a:t> </a:t>
            </a:r>
            <a:r>
              <a:rPr lang="en-US" b="1" u="sng" dirty="0"/>
              <a:t>Committee (UFWOC) </a:t>
            </a:r>
            <a:r>
              <a:rPr lang="en-US" u="sng" dirty="0"/>
              <a:t>and succeeded in gaining improved work conditions for mostly Chicano agricultural workers.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        2. Since the 1970s a number of Mexican-Americans were elected to prominent political positions. </a:t>
            </a:r>
          </a:p>
          <a:p>
            <a:pPr marL="457200" indent="-457200">
              <a:buAutoNum type="alphaUcPeriod"/>
            </a:pPr>
            <a:r>
              <a:rPr lang="en-US" dirty="0"/>
              <a:t>  American Indians</a:t>
            </a:r>
            <a:br>
              <a:rPr lang="en-US" dirty="0"/>
            </a:br>
            <a:r>
              <a:rPr lang="en-US" dirty="0"/>
              <a:t>        1. The Occupy Alcatraz movement</a:t>
            </a:r>
          </a:p>
          <a:p>
            <a:pPr marL="0" indent="0">
              <a:buNone/>
            </a:pPr>
            <a:r>
              <a:rPr lang="en-US" dirty="0"/>
              <a:t>		2. The </a:t>
            </a:r>
            <a:r>
              <a:rPr lang="en-US" b="1" dirty="0"/>
              <a:t>American Indian Movement (AIM)</a:t>
            </a:r>
            <a:r>
              <a:rPr lang="en-US" dirty="0"/>
              <a:t> was founded in 1968. </a:t>
            </a:r>
          </a:p>
          <a:p>
            <a:pPr marL="0" indent="0">
              <a:buNone/>
            </a:pPr>
            <a:r>
              <a:rPr lang="en-US" dirty="0"/>
              <a:t>C. 	</a:t>
            </a:r>
            <a:r>
              <a:rPr lang="en-US" b="1" dirty="0"/>
              <a:t>Gay and lesbian activists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1. It emerged in the late 60s and used civil rights laws to win discrimination cases.</a:t>
            </a:r>
          </a:p>
          <a:p>
            <a:pPr marL="0" indent="0">
              <a:buNone/>
            </a:pPr>
            <a:r>
              <a:rPr lang="en-US" dirty="0"/>
              <a:t>		2. The movement began with the incident at the </a:t>
            </a:r>
            <a:r>
              <a:rPr lang="en-US" b="1" dirty="0"/>
              <a:t>Stonewall Inn </a:t>
            </a:r>
            <a:r>
              <a:rPr lang="en-US" dirty="0"/>
              <a:t>in Greenwich Village, New 		York City, where police officers arrested gay patrons on June 28, 1969, and riots ensued.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00326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78A0F-6BAE-4325-ADE6-541A3218E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XV. President Lyndon Johnson’s legacy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49500-2643-40D3-8D2E-11B6A400D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6" y="1732547"/>
            <a:ext cx="11538284" cy="3573379"/>
          </a:xfrm>
        </p:spPr>
        <p:txBody>
          <a:bodyPr/>
          <a:lstStyle/>
          <a:p>
            <a:pPr marL="457200" indent="-457200">
              <a:buAutoNum type="alphaUcPeriod"/>
            </a:pPr>
            <a:r>
              <a:rPr lang="en-US" dirty="0"/>
              <a:t>Few presidents had shown more compassion for the poor, the ill- educated, and minorities. </a:t>
            </a:r>
          </a:p>
          <a:p>
            <a:pPr marL="457200" indent="-457200">
              <a:buAutoNum type="alphaUcPeriod"/>
            </a:pPr>
            <a:r>
              <a:rPr lang="en-US" dirty="0"/>
              <a:t>No president since Lincoln had worked harder or done more for civil rights and equality.</a:t>
            </a:r>
          </a:p>
          <a:p>
            <a:pPr marL="457200" indent="-457200">
              <a:buAutoNum type="alphaUcPeriod"/>
            </a:pPr>
            <a:r>
              <a:rPr lang="en-US" dirty="0"/>
              <a:t>"Great Society" programs were heavily criticized by conservatives in subsequent years. </a:t>
            </a:r>
          </a:p>
          <a:p>
            <a:pPr marL="457200" indent="-457200">
              <a:buAutoNum type="alphaUcPeriod"/>
            </a:pPr>
            <a:r>
              <a:rPr lang="en-US" u="sng" dirty="0"/>
              <a:t>The Vietnam War siphoned off much of the energy of the Great Society.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268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55E21-DFAA-411A-A234-58AC7A78B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XVI. The </a:t>
            </a:r>
            <a:r>
              <a:rPr lang="en-US" b="1" dirty="0"/>
              <a:t>Vietnam War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BC42E-1388-4E59-86C2-978AB4E06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5" y="1732547"/>
            <a:ext cx="11999495" cy="3573379"/>
          </a:xfrm>
        </p:spPr>
        <p:txBody>
          <a:bodyPr/>
          <a:lstStyle/>
          <a:p>
            <a:pPr marL="457200" indent="-457200">
              <a:buAutoNum type="alphaUcPeriod"/>
            </a:pPr>
            <a:r>
              <a:rPr lang="en-US" dirty="0"/>
              <a:t>France lost control in 1954 after  the battle of </a:t>
            </a:r>
            <a:r>
              <a:rPr lang="en-US" dirty="0" err="1"/>
              <a:t>Dien</a:t>
            </a:r>
            <a:r>
              <a:rPr lang="en-US" dirty="0"/>
              <a:t> Bien </a:t>
            </a:r>
            <a:r>
              <a:rPr lang="en-US" dirty="0" err="1"/>
              <a:t>Phu</a:t>
            </a:r>
            <a:endParaRPr lang="en-US" dirty="0"/>
          </a:p>
          <a:p>
            <a:pPr lvl="1">
              <a:buFontTx/>
              <a:buChar char="-"/>
            </a:pPr>
            <a:r>
              <a:rPr lang="en-US" dirty="0"/>
              <a:t>Ho Chi </a:t>
            </a:r>
            <a:r>
              <a:rPr lang="en-US" dirty="0" err="1"/>
              <a:t>Mihn</a:t>
            </a:r>
            <a:r>
              <a:rPr lang="en-US" dirty="0"/>
              <a:t> led the north </a:t>
            </a:r>
          </a:p>
          <a:p>
            <a:pPr lvl="1">
              <a:buFontTx/>
              <a:buChar char="-"/>
            </a:pPr>
            <a:r>
              <a:rPr lang="en-US" dirty="0"/>
              <a:t>Ngo </a:t>
            </a:r>
            <a:r>
              <a:rPr lang="en-US" dirty="0" err="1"/>
              <a:t>Dihn</a:t>
            </a:r>
            <a:r>
              <a:rPr lang="en-US" dirty="0"/>
              <a:t> Diem the south</a:t>
            </a:r>
          </a:p>
          <a:p>
            <a:pPr marL="457200" indent="-457200">
              <a:buAutoNum type="alphaUcPeriod"/>
            </a:pPr>
            <a:r>
              <a:rPr lang="en-US" dirty="0"/>
              <a:t>Domino Theory</a:t>
            </a:r>
          </a:p>
          <a:p>
            <a:pPr marL="457200" indent="-457200">
              <a:buAutoNum type="alphaUcPeriod"/>
            </a:pPr>
            <a:r>
              <a:rPr lang="en-US" dirty="0"/>
              <a:t>Vietnams civil war</a:t>
            </a:r>
          </a:p>
          <a:p>
            <a:pPr marL="457200" lvl="1" indent="0">
              <a:buNone/>
            </a:pPr>
            <a:r>
              <a:rPr lang="en-US" dirty="0"/>
              <a:t>- Vietcong</a:t>
            </a:r>
          </a:p>
        </p:txBody>
      </p:sp>
    </p:spTree>
    <p:extLst>
      <p:ext uri="{BB962C8B-B14F-4D97-AF65-F5344CB8AC3E}">
        <p14:creationId xmlns:p14="http://schemas.microsoft.com/office/powerpoint/2010/main" val="280843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10428-FE8F-4E64-B94E-C7BD31A19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XVIII.  Johnson’s War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38361-40C7-41EA-A7B2-05D09D25E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5" y="1732547"/>
            <a:ext cx="11999495" cy="22860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lphaUcPeriod"/>
            </a:pPr>
            <a:r>
              <a:rPr lang="en-US" dirty="0"/>
              <a:t>LBJ, Dean Rusk sec. of state, Robert McNamara sec. of defense</a:t>
            </a:r>
          </a:p>
          <a:p>
            <a:pPr marL="457200" indent="-457200">
              <a:buAutoNum type="alphaUcPeriod"/>
            </a:pPr>
            <a:r>
              <a:rPr lang="en-US" dirty="0"/>
              <a:t>Gulf of Tonkin Resolution 1964</a:t>
            </a:r>
          </a:p>
          <a:p>
            <a:pPr marL="457200" indent="-457200">
              <a:buAutoNum type="alphaUcPeriod"/>
            </a:pPr>
            <a:r>
              <a:rPr lang="en-US" dirty="0"/>
              <a:t>Escalation</a:t>
            </a:r>
          </a:p>
          <a:p>
            <a:pPr lvl="1">
              <a:buFontTx/>
              <a:buChar char="-"/>
            </a:pPr>
            <a:r>
              <a:rPr lang="en-US" dirty="0" err="1"/>
              <a:t>Pleiku</a:t>
            </a:r>
            <a:r>
              <a:rPr lang="en-US" dirty="0"/>
              <a:t> attacked, operation rolling thunder</a:t>
            </a:r>
          </a:p>
          <a:p>
            <a:pPr lvl="1">
              <a:buFontTx/>
              <a:buChar char="-"/>
            </a:pPr>
            <a:r>
              <a:rPr lang="en-US" dirty="0"/>
              <a:t>Troop levels escalate: 1965: 184,000; 1966: 385,000; 1967: 485,000; 1968: 538,000 </a:t>
            </a:r>
          </a:p>
          <a:p>
            <a:pPr lvl="1">
              <a:buFontTx/>
              <a:buChar char="-"/>
            </a:pPr>
            <a:r>
              <a:rPr lang="en-US" dirty="0"/>
              <a:t>General William C. Westmoreland</a:t>
            </a:r>
          </a:p>
        </p:txBody>
      </p:sp>
    </p:spTree>
    <p:extLst>
      <p:ext uri="{BB962C8B-B14F-4D97-AF65-F5344CB8AC3E}">
        <p14:creationId xmlns:p14="http://schemas.microsoft.com/office/powerpoint/2010/main" val="539861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C0372-259B-4D27-984C-B508265AE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XIX. Fighting the Vietnam War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94ECC-D0FD-4041-B06F-0691A546B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5" y="1732547"/>
            <a:ext cx="12115800" cy="1732547"/>
          </a:xfrm>
        </p:spPr>
        <p:txBody>
          <a:bodyPr/>
          <a:lstStyle/>
          <a:p>
            <a:pPr marL="457200" indent="-457200">
              <a:buAutoNum type="alphaUcPeriod"/>
            </a:pPr>
            <a:r>
              <a:rPr lang="en-US" dirty="0"/>
              <a:t>Air war</a:t>
            </a:r>
          </a:p>
          <a:p>
            <a:pPr marL="457200" indent="-457200">
              <a:buAutoNum type="alphaUcPeriod"/>
            </a:pPr>
            <a:r>
              <a:rPr lang="en-US" dirty="0"/>
              <a:t>Ground war</a:t>
            </a:r>
          </a:p>
          <a:p>
            <a:pPr marL="457200" indent="-457200">
              <a:buAutoNum type="alphaUcPeriod"/>
            </a:pPr>
            <a:r>
              <a:rPr lang="en-US" dirty="0"/>
              <a:t>Tet offensive 1968</a:t>
            </a:r>
          </a:p>
        </p:txBody>
      </p:sp>
    </p:spTree>
    <p:extLst>
      <p:ext uri="{BB962C8B-B14F-4D97-AF65-F5344CB8AC3E}">
        <p14:creationId xmlns:p14="http://schemas.microsoft.com/office/powerpoint/2010/main" val="2317554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0D80F-AC30-49DC-B5D8-9B3EB86FD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</a:t>
            </a:r>
            <a:r>
              <a:rPr lang="en-US" b="1" dirty="0"/>
              <a:t>Election of 1960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2B447-09F8-447A-9973-04ECE63F0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6" y="1732547"/>
            <a:ext cx="11999494" cy="218974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lphaUcPeriod"/>
            </a:pPr>
            <a:r>
              <a:rPr lang="en-US" dirty="0"/>
              <a:t>Nominees- Richard Nixon vs. John F. Kennedy</a:t>
            </a:r>
          </a:p>
          <a:p>
            <a:pPr marL="457200" indent="-457200">
              <a:buAutoNum type="alphaUcPeriod"/>
            </a:pPr>
            <a:r>
              <a:rPr lang="en-US" dirty="0"/>
              <a:t>Campaign- first televised debates</a:t>
            </a:r>
          </a:p>
          <a:p>
            <a:pPr marL="457200" indent="-457200">
              <a:buAutoNum type="alphaUcPeriod"/>
            </a:pPr>
            <a:r>
              <a:rPr lang="en-US" dirty="0"/>
              <a:t>Results- 3003-219 JFK</a:t>
            </a:r>
          </a:p>
          <a:p>
            <a:pPr lvl="1">
              <a:buFontTx/>
              <a:buChar char="-"/>
            </a:pPr>
            <a:r>
              <a:rPr lang="en-US" dirty="0"/>
              <a:t>First catholic president</a:t>
            </a:r>
          </a:p>
          <a:p>
            <a:pPr lvl="1">
              <a:buFontTx/>
              <a:buChar char="-"/>
            </a:pPr>
            <a:r>
              <a:rPr lang="en-US" dirty="0"/>
              <a:t>Inaugural speech: </a:t>
            </a:r>
            <a:r>
              <a:rPr lang="en-US" i="1" dirty="0"/>
              <a:t>"Ask not what your country can do for you; ask what you can do for</a:t>
            </a:r>
            <a:r>
              <a:rPr lang="en-US" dirty="0"/>
              <a:t> </a:t>
            </a:r>
            <a:r>
              <a:rPr lang="en-US" i="1" dirty="0"/>
              <a:t>your country."</a:t>
            </a:r>
            <a:endParaRPr lang="en-US" sz="2800" dirty="0"/>
          </a:p>
          <a:p>
            <a:pPr lvl="1"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714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A43F4-C4C4-4C82-8CC1-B85AFCA3E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XX. Critics of U.S. policy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2F7B9-2ECE-420F-94FF-DB8786396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5" y="1732547"/>
            <a:ext cx="11999495" cy="2935706"/>
          </a:xfrm>
        </p:spPr>
        <p:txBody>
          <a:bodyPr/>
          <a:lstStyle/>
          <a:p>
            <a:pPr marL="457200" indent="-457200">
              <a:buAutoNum type="alphaUcPeriod"/>
            </a:pPr>
            <a:r>
              <a:rPr lang="en-US" dirty="0"/>
              <a:t>The New left</a:t>
            </a:r>
          </a:p>
          <a:p>
            <a:pPr marL="457200" indent="-457200">
              <a:buAutoNum type="alphaUcPeriod"/>
            </a:pPr>
            <a:r>
              <a:rPr lang="en-US" dirty="0"/>
              <a:t>Antiwar movement</a:t>
            </a:r>
          </a:p>
          <a:p>
            <a:pPr marL="457200" indent="-457200">
              <a:buAutoNum type="alphaUcPeriod"/>
            </a:pPr>
            <a:r>
              <a:rPr lang="en-US" dirty="0"/>
              <a:t>The press</a:t>
            </a:r>
          </a:p>
          <a:p>
            <a:pPr marL="457200" indent="-457200">
              <a:buAutoNum type="alphaUcPeriod"/>
            </a:pPr>
            <a:r>
              <a:rPr lang="en-US" dirty="0"/>
              <a:t>Hawks and Doves in politics</a:t>
            </a:r>
          </a:p>
          <a:p>
            <a:pPr marL="457200" indent="-457200">
              <a:buAutoNum type="alphaUcPeriod"/>
            </a:pPr>
            <a:r>
              <a:rPr lang="en-US" dirty="0"/>
              <a:t>1968democratic party challengers</a:t>
            </a:r>
          </a:p>
        </p:txBody>
      </p:sp>
    </p:spTree>
    <p:extLst>
      <p:ext uri="{BB962C8B-B14F-4D97-AF65-F5344CB8AC3E}">
        <p14:creationId xmlns:p14="http://schemas.microsoft.com/office/powerpoint/2010/main" val="5895335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86622-993A-45C6-8237-542187DFB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XXI. </a:t>
            </a:r>
            <a:r>
              <a:rPr lang="en-US" b="1" dirty="0"/>
              <a:t>Election of 1968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25B4C-2FFC-4552-AEF0-E4FD17AAA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5" y="1732547"/>
            <a:ext cx="11999495" cy="2514600"/>
          </a:xfrm>
        </p:spPr>
        <p:txBody>
          <a:bodyPr/>
          <a:lstStyle/>
          <a:p>
            <a:pPr marL="457200" indent="-457200">
              <a:buAutoNum type="alphaUcPeriod"/>
            </a:pPr>
            <a:r>
              <a:rPr lang="en-US" dirty="0"/>
              <a:t>Nominees</a:t>
            </a:r>
          </a:p>
          <a:p>
            <a:pPr marL="914400" lvl="1" indent="-457200">
              <a:buAutoNum type="arabicPeriod"/>
            </a:pPr>
            <a:r>
              <a:rPr lang="en-US" dirty="0"/>
              <a:t>Democrats: Hubert Humphries, but riots at the convention</a:t>
            </a:r>
          </a:p>
          <a:p>
            <a:pPr marL="914400" lvl="1" indent="-457200">
              <a:buAutoNum type="arabicPeriod"/>
            </a:pPr>
            <a:r>
              <a:rPr lang="en-US" dirty="0"/>
              <a:t>Republicans: Nixon's “Southern Strategy”</a:t>
            </a:r>
          </a:p>
          <a:p>
            <a:pPr marL="914400" lvl="1" indent="-457200">
              <a:buAutoNum type="arabicPeriod"/>
            </a:pPr>
            <a:r>
              <a:rPr lang="en-US" dirty="0"/>
              <a:t>George Wallace hyper conservative third party</a:t>
            </a:r>
          </a:p>
          <a:p>
            <a:pPr marL="457200" indent="-457200">
              <a:buAutoNum type="alphaUcPeriod"/>
            </a:pPr>
            <a:r>
              <a:rPr lang="en-US" dirty="0"/>
              <a:t>Results: Nixon wins 301-191 but congress remains Democrat</a:t>
            </a:r>
          </a:p>
        </p:txBody>
      </p:sp>
    </p:spTree>
    <p:extLst>
      <p:ext uri="{BB962C8B-B14F-4D97-AF65-F5344CB8AC3E}">
        <p14:creationId xmlns:p14="http://schemas.microsoft.com/office/powerpoint/2010/main" val="34488027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F07A2-880D-4133-AFC6-A0B83FEC6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XXII. </a:t>
            </a:r>
            <a:r>
              <a:rPr lang="en-US" b="1" dirty="0"/>
              <a:t>1968: </a:t>
            </a:r>
            <a:r>
              <a:rPr lang="en-US" dirty="0"/>
              <a:t>“The Year of Shocks” (a “hinge-year” of the 20</a:t>
            </a:r>
            <a:r>
              <a:rPr lang="en-US" baseline="30000" dirty="0"/>
              <a:t>th</a:t>
            </a:r>
            <a:r>
              <a:rPr lang="en-US" dirty="0"/>
              <a:t> century)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A1652-DBC3-456C-8F72-1DD03D999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UcPeriod"/>
            </a:pPr>
            <a:r>
              <a:rPr lang="en-US" dirty="0"/>
              <a:t>Tet Offensive</a:t>
            </a:r>
          </a:p>
          <a:p>
            <a:pPr marL="457200" indent="-457200">
              <a:buAutoNum type="alphaUcPeriod"/>
            </a:pPr>
            <a:r>
              <a:rPr lang="en-US" dirty="0"/>
              <a:t>Martin Luther King, Jr. was assassinated</a:t>
            </a:r>
          </a:p>
          <a:p>
            <a:pPr marL="457200" indent="-457200">
              <a:buAutoNum type="alphaUcPeriod"/>
            </a:pPr>
            <a:r>
              <a:rPr lang="en-US" dirty="0"/>
              <a:t>Robert Kennedy was assassinated</a:t>
            </a:r>
          </a:p>
          <a:p>
            <a:pPr marL="457200" indent="-457200">
              <a:buAutoNum type="alphaUcPeriod"/>
            </a:pPr>
            <a:r>
              <a:rPr lang="en-US" dirty="0"/>
              <a:t>Riot outside the Democratic National Convention in Chicago</a:t>
            </a:r>
          </a:p>
          <a:p>
            <a:pPr marL="457200" indent="-457200">
              <a:buAutoNum type="alphaUcPeriod"/>
            </a:pPr>
            <a:r>
              <a:rPr lang="en-US" dirty="0"/>
              <a:t>Nixon’s victory ushered in an era of political conservatism</a:t>
            </a:r>
          </a:p>
          <a:p>
            <a:pPr marL="457200" indent="-457200">
              <a:buAutoNum type="alphaUcPeriod"/>
            </a:pPr>
            <a:r>
              <a:rPr lang="en-US" dirty="0"/>
              <a:t>Stokely Carmichael became the leader of the Black Panthers and urged the exclusion of whites in the black liberation movement</a:t>
            </a:r>
          </a:p>
        </p:txBody>
      </p:sp>
    </p:spTree>
    <p:extLst>
      <p:ext uri="{BB962C8B-B14F-4D97-AF65-F5344CB8AC3E}">
        <p14:creationId xmlns:p14="http://schemas.microsoft.com/office/powerpoint/2010/main" val="1400503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DFB77-9C5B-479F-B893-6D21328B4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Kennedy’s domestic policy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43B75-6FCA-4D59-988F-33CAFA82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5" y="1732547"/>
            <a:ext cx="11999495" cy="2586790"/>
          </a:xfrm>
        </p:spPr>
        <p:txBody>
          <a:bodyPr/>
          <a:lstStyle/>
          <a:p>
            <a:pPr marL="457200" indent="-457200">
              <a:buAutoNum type="alphaUcPeriod"/>
            </a:pPr>
            <a:r>
              <a:rPr lang="en-US" dirty="0"/>
              <a:t>Legislative failures- couldn’t get anything passed</a:t>
            </a:r>
          </a:p>
          <a:p>
            <a:pPr marL="457200" indent="-457200">
              <a:buAutoNum type="alphaUcPeriod"/>
            </a:pPr>
            <a:r>
              <a:rPr lang="en-US" dirty="0"/>
              <a:t>Space race- promoted</a:t>
            </a:r>
          </a:p>
          <a:p>
            <a:pPr marL="457200" lvl="1" indent="0">
              <a:buNone/>
            </a:pPr>
            <a:r>
              <a:rPr lang="en-US" dirty="0"/>
              <a:t>- 1969 Apollo 11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963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FE3D5-22A2-49AE-AF5A-B19A18D02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III. The Civil Rights Movement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FED7D-3D5D-4B25-9BE9-83AB0A0F3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5" y="1732547"/>
            <a:ext cx="12091737" cy="2767264"/>
          </a:xfrm>
        </p:spPr>
        <p:txBody>
          <a:bodyPr/>
          <a:lstStyle/>
          <a:p>
            <a:pPr marL="457200" indent="-457200">
              <a:buAutoNum type="alphaUcPeriod"/>
            </a:pPr>
            <a:r>
              <a:rPr lang="en-US" dirty="0"/>
              <a:t>JFK did little</a:t>
            </a:r>
          </a:p>
          <a:p>
            <a:pPr marL="457200" indent="-457200">
              <a:buAutoNum type="alphaUcPeriod"/>
            </a:pPr>
            <a:r>
              <a:rPr lang="en-US" dirty="0"/>
              <a:t>Civil Rights Militants: Freedom riders, James Meredith, Showdown in Birmingham</a:t>
            </a:r>
          </a:p>
          <a:p>
            <a:pPr marL="457200" indent="-457200">
              <a:buAutoNum type="alphaUcPeriod"/>
            </a:pPr>
            <a:r>
              <a:rPr lang="en-US" dirty="0"/>
              <a:t> Kennedy pursues civil rights: integration of University of </a:t>
            </a:r>
            <a:r>
              <a:rPr lang="en-US" dirty="0" err="1"/>
              <a:t>alabama</a:t>
            </a:r>
            <a:endParaRPr lang="en-US" dirty="0"/>
          </a:p>
          <a:p>
            <a:pPr marL="457200" indent="-457200">
              <a:buAutoNum type="alphaUcPeriod"/>
            </a:pPr>
            <a:r>
              <a:rPr lang="en-US" dirty="0"/>
              <a:t>March on Washington</a:t>
            </a:r>
          </a:p>
          <a:p>
            <a:pPr marL="457200" indent="-457200"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865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9B7CA-7A12-4432-BEFB-2FB7B7B1F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Kennedy and the Cold War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DC5F6-779F-41A6-B7CC-382363C67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284" y="1479884"/>
            <a:ext cx="10940715" cy="4066674"/>
          </a:xfrm>
        </p:spPr>
        <p:txBody>
          <a:bodyPr/>
          <a:lstStyle/>
          <a:p>
            <a:pPr marL="457200" indent="-457200">
              <a:buAutoNum type="alphaUcPeriod"/>
            </a:pPr>
            <a:r>
              <a:rPr lang="en-US" dirty="0"/>
              <a:t>“Flexible response”.</a:t>
            </a:r>
          </a:p>
          <a:p>
            <a:pPr marL="457200" indent="-457200">
              <a:buAutoNum type="alphaUcPeriod"/>
            </a:pPr>
            <a:r>
              <a:rPr lang="en-US" dirty="0"/>
              <a:t>Bay of Pigs invasion</a:t>
            </a:r>
          </a:p>
          <a:p>
            <a:pPr marL="457200" indent="-457200">
              <a:buAutoNum type="alphaUcPeriod"/>
            </a:pPr>
            <a:r>
              <a:rPr lang="en-US" dirty="0"/>
              <a:t>Operation Mongoose</a:t>
            </a:r>
          </a:p>
          <a:p>
            <a:pPr marL="457200" indent="-457200">
              <a:buAutoNum type="alphaUcPeriod"/>
            </a:pPr>
            <a:r>
              <a:rPr lang="en-US" dirty="0"/>
              <a:t>Peace Corps</a:t>
            </a:r>
          </a:p>
          <a:p>
            <a:pPr marL="457200" indent="-457200">
              <a:buAutoNum type="alphaUcPeriod"/>
            </a:pPr>
            <a:r>
              <a:rPr lang="en-US" dirty="0"/>
              <a:t>Alliance for Progress</a:t>
            </a:r>
          </a:p>
          <a:p>
            <a:pPr marL="457200" indent="-457200">
              <a:buAutoNum type="alphaUcPeriod"/>
            </a:pPr>
            <a:r>
              <a:rPr lang="en-US" dirty="0"/>
              <a:t>Berlin Wall</a:t>
            </a:r>
          </a:p>
          <a:p>
            <a:pPr marL="457200" indent="-457200">
              <a:buAutoNum type="alphaUcPeriod"/>
            </a:pPr>
            <a:r>
              <a:rPr lang="en-US" dirty="0"/>
              <a:t>Cuban Missile Crisis</a:t>
            </a:r>
          </a:p>
          <a:p>
            <a:pPr marL="457200" indent="-457200">
              <a:buAutoNum type="alphaUcPeriod"/>
            </a:pPr>
            <a:r>
              <a:rPr lang="en-US" dirty="0"/>
              <a:t> new spirit of cooperation</a:t>
            </a:r>
          </a:p>
        </p:txBody>
      </p:sp>
    </p:spTree>
    <p:extLst>
      <p:ext uri="{BB962C8B-B14F-4D97-AF65-F5344CB8AC3E}">
        <p14:creationId xmlns:p14="http://schemas.microsoft.com/office/powerpoint/2010/main" val="3958459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170D3-A110-4238-87F4-4E705715B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V. Assassination of President Kennedy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29639-530A-452E-A02E-FE679E777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6" y="1732547"/>
            <a:ext cx="10708106" cy="1732547"/>
          </a:xfrm>
        </p:spPr>
        <p:txBody>
          <a:bodyPr/>
          <a:lstStyle/>
          <a:p>
            <a:pPr marL="457200" indent="-457200">
              <a:buAutoNum type="alphaUcPeriod"/>
            </a:pPr>
            <a:r>
              <a:rPr lang="en-US" dirty="0"/>
              <a:t>Nov. 22 1963 Dallas</a:t>
            </a:r>
          </a:p>
          <a:p>
            <a:pPr marL="457200" indent="-457200">
              <a:buAutoNum type="alphaUcPeriod"/>
            </a:pPr>
            <a:r>
              <a:rPr lang="en-US" dirty="0"/>
              <a:t>Lee Harvey Oswald</a:t>
            </a:r>
          </a:p>
          <a:p>
            <a:pPr marL="457200" indent="-457200">
              <a:buAutoNum type="alphaUcPeriod"/>
            </a:pPr>
            <a:r>
              <a:rPr lang="en-US" dirty="0"/>
              <a:t>The warren commission</a:t>
            </a:r>
          </a:p>
        </p:txBody>
      </p:sp>
    </p:spTree>
    <p:extLst>
      <p:ext uri="{BB962C8B-B14F-4D97-AF65-F5344CB8AC3E}">
        <p14:creationId xmlns:p14="http://schemas.microsoft.com/office/powerpoint/2010/main" val="1635475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8206-DA8A-4F60-8211-EBEB01CC9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VI. Johnson pledged to continue Kennedy’s policies.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A4B00-7ED6-4AB5-BD45-E6FD1FE4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5" y="1732547"/>
            <a:ext cx="11815011" cy="1876927"/>
          </a:xfrm>
        </p:spPr>
        <p:txBody>
          <a:bodyPr/>
          <a:lstStyle/>
          <a:p>
            <a:pPr marL="457200" indent="-457200">
              <a:buAutoNum type="alphaUcPeriod"/>
            </a:pPr>
            <a:r>
              <a:rPr lang="en-US" dirty="0"/>
              <a:t>He rammed Kennedy’s stalled Civil Rights and tax cut bills through Congress. </a:t>
            </a:r>
          </a:p>
          <a:p>
            <a:pPr marL="457200" indent="-457200">
              <a:buAutoNum type="alphaUcPeriod"/>
            </a:pPr>
            <a:r>
              <a:rPr lang="en-US" dirty="0"/>
              <a:t>In 1964, a tax cut of about $10 billion helped propel an economic boom. </a:t>
            </a:r>
          </a:p>
        </p:txBody>
      </p:sp>
    </p:spTree>
    <p:extLst>
      <p:ext uri="{BB962C8B-B14F-4D97-AF65-F5344CB8AC3E}">
        <p14:creationId xmlns:p14="http://schemas.microsoft.com/office/powerpoint/2010/main" val="907928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45436-C09A-4707-A6BF-2586E5EA2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VII. </a:t>
            </a:r>
            <a:r>
              <a:rPr lang="en-US" b="1" dirty="0"/>
              <a:t>Election of 1964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4EA42-F35F-4841-A0D2-1C0FA99B3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874" y="1732547"/>
            <a:ext cx="10936704" cy="1696453"/>
          </a:xfrm>
        </p:spPr>
        <p:txBody>
          <a:bodyPr/>
          <a:lstStyle/>
          <a:p>
            <a:pPr marL="457200" indent="-457200">
              <a:buAutoNum type="alphaUcPeriod"/>
            </a:pPr>
            <a:r>
              <a:rPr lang="en-US" dirty="0"/>
              <a:t>Dem. LBJ “The Great Society”</a:t>
            </a:r>
          </a:p>
          <a:p>
            <a:pPr marL="457200" indent="-457200">
              <a:buAutoNum type="alphaUcPeriod"/>
            </a:pPr>
            <a:r>
              <a:rPr lang="en-US" dirty="0"/>
              <a:t>Reb. Barry Goldwater</a:t>
            </a:r>
          </a:p>
          <a:p>
            <a:pPr marL="457200" indent="-457200">
              <a:buAutoNum type="alphaUcPeriod"/>
            </a:pPr>
            <a:r>
              <a:rPr lang="en-US" dirty="0"/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349988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63552-940F-4764-8770-B4D68431D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VIII. </a:t>
            </a:r>
            <a:r>
              <a:rPr lang="en-US" b="1" dirty="0"/>
              <a:t>The Great Society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AC0C8-3B8D-4C91-BD34-BCF9B998D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716" y="1732547"/>
            <a:ext cx="11157284" cy="3537285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lphaUcPeriod"/>
            </a:pPr>
            <a:r>
              <a:rPr lang="en-US" dirty="0"/>
              <a:t>War on poverty</a:t>
            </a:r>
          </a:p>
          <a:p>
            <a:pPr marL="457200" indent="-457200">
              <a:buAutoNum type="alphaUcPeriod"/>
            </a:pPr>
            <a:r>
              <a:rPr lang="en-US" dirty="0"/>
              <a:t>Medicare act of 1965</a:t>
            </a:r>
          </a:p>
          <a:p>
            <a:pPr marL="457200" indent="-457200">
              <a:buAutoNum type="alphaUcPeriod"/>
            </a:pPr>
            <a:r>
              <a:rPr lang="en-US" dirty="0"/>
              <a:t>Medicaid 1965</a:t>
            </a:r>
          </a:p>
          <a:p>
            <a:pPr marL="457200" indent="-457200">
              <a:buAutoNum type="alphaUcPeriod"/>
            </a:pPr>
            <a:r>
              <a:rPr lang="en-US" dirty="0"/>
              <a:t>Department of Housing and Urban Development (HUD)</a:t>
            </a:r>
          </a:p>
          <a:p>
            <a:pPr marL="457200" indent="-457200">
              <a:buAutoNum type="alphaUcPeriod"/>
            </a:pPr>
            <a:r>
              <a:rPr lang="en-US" dirty="0"/>
              <a:t>Immigration act of 1965</a:t>
            </a:r>
          </a:p>
          <a:p>
            <a:pPr marL="457200" indent="-457200">
              <a:buAutoNum type="alphaUcPeriod"/>
            </a:pPr>
            <a:r>
              <a:rPr lang="en-US" dirty="0"/>
              <a:t>Consumer protection</a:t>
            </a:r>
          </a:p>
          <a:p>
            <a:pPr marL="457200" indent="-457200">
              <a:buAutoNum type="alphaUcPeriod"/>
            </a:pPr>
            <a:r>
              <a:rPr lang="en-US" dirty="0"/>
              <a:t>Culture: NEA, NEH, CPB</a:t>
            </a:r>
          </a:p>
        </p:txBody>
      </p:sp>
    </p:spTree>
    <p:extLst>
      <p:ext uri="{BB962C8B-B14F-4D97-AF65-F5344CB8AC3E}">
        <p14:creationId xmlns:p14="http://schemas.microsoft.com/office/powerpoint/2010/main" val="4049976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1678</TotalTime>
  <Words>924</Words>
  <Application>Microsoft Office PowerPoint</Application>
  <PresentationFormat>Widescreen</PresentationFormat>
  <Paragraphs>132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Corbel</vt:lpstr>
      <vt:lpstr>Parallax</vt:lpstr>
      <vt:lpstr>1960’s</vt:lpstr>
      <vt:lpstr>I. Election of 1960 </vt:lpstr>
      <vt:lpstr>II. Kennedy’s domestic policy </vt:lpstr>
      <vt:lpstr>III. The Civil Rights Movement</vt:lpstr>
      <vt:lpstr>IV. Kennedy and the Cold War </vt:lpstr>
      <vt:lpstr>V. Assassination of President Kennedy </vt:lpstr>
      <vt:lpstr>VI. Johnson pledged to continue Kennedy’s policies. </vt:lpstr>
      <vt:lpstr>VII. Election of 1964 </vt:lpstr>
      <vt:lpstr>VIII. The Great Society </vt:lpstr>
      <vt:lpstr>IX. Triumph of Civil Rights (part of the Great Society) </vt:lpstr>
      <vt:lpstr>X. Rise of Black Power and racial violence </vt:lpstr>
      <vt:lpstr>XI. Rise of the "New Left" and the Counterculture </vt:lpstr>
      <vt:lpstr>XII. The Warren Court </vt:lpstr>
      <vt:lpstr>XIII. Women’s Rights and the Sexual Revolution</vt:lpstr>
      <vt:lpstr>XIV. Other minorities fight for rights </vt:lpstr>
      <vt:lpstr>XV. President Lyndon Johnson’s legacy </vt:lpstr>
      <vt:lpstr>XVI. The Vietnam War </vt:lpstr>
      <vt:lpstr>XVIII.  Johnson’s War </vt:lpstr>
      <vt:lpstr>XIX. Fighting the Vietnam War </vt:lpstr>
      <vt:lpstr>XX. Critics of U.S. policy </vt:lpstr>
      <vt:lpstr>XXI. Election of 1968 </vt:lpstr>
      <vt:lpstr>XXII. 1968: “The Year of Shocks” (a “hinge-year” of the 20th century)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1960’s</dc:title>
  <dc:creator>David Tomlins</dc:creator>
  <cp:lastModifiedBy>David Tomlins</cp:lastModifiedBy>
  <cp:revision>12</cp:revision>
  <dcterms:created xsi:type="dcterms:W3CDTF">2020-04-20T14:54:16Z</dcterms:created>
  <dcterms:modified xsi:type="dcterms:W3CDTF">2020-04-27T14:40:54Z</dcterms:modified>
</cp:coreProperties>
</file>