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3" r:id="rId9"/>
    <p:sldId id="260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2" y="1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0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89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77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6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2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67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23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8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709934"/>
            <a:ext cx="8761413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8" y="2165684"/>
            <a:ext cx="11718758" cy="4226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4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4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2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0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0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7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0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6B1B97C-404F-4E69-9556-78AD125F68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8FC207F0-AA4C-40E5-8204-25FFC15C6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0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E6A34-FB77-447E-B041-2784D72DB6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Domestic Issues and the Cold War in the 1950’s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FF5A1-28FF-4B18-A538-0A0D774909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Eisenhower years </a:t>
            </a:r>
          </a:p>
        </p:txBody>
      </p:sp>
    </p:spTree>
    <p:extLst>
      <p:ext uri="{BB962C8B-B14F-4D97-AF65-F5344CB8AC3E}">
        <p14:creationId xmlns:p14="http://schemas.microsoft.com/office/powerpoint/2010/main" val="1722777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9EB4B-ED68-4475-AA3C-94C849B6D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VII. Cold War in Latin America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91C59-8067-4633-8E99-4CE735CB5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AutoNum type="alphaUcPeriod"/>
            </a:pPr>
            <a:r>
              <a:rPr lang="en-US" dirty="0"/>
              <a:t>Overthrow of Guatemala 1954</a:t>
            </a:r>
          </a:p>
          <a:p>
            <a:pPr marL="800100" lvl="1" indent="-342900">
              <a:buAutoNum type="arabicPeriod"/>
            </a:pPr>
            <a:r>
              <a:rPr lang="en-US" dirty="0"/>
              <a:t>Democratically elected </a:t>
            </a:r>
            <a:r>
              <a:rPr lang="en-US" dirty="0" err="1"/>
              <a:t>Prez</a:t>
            </a:r>
            <a:r>
              <a:rPr lang="en-US" dirty="0"/>
              <a:t>. </a:t>
            </a:r>
            <a:r>
              <a:rPr lang="en-US" dirty="0" err="1"/>
              <a:t>Jacobo</a:t>
            </a:r>
            <a:r>
              <a:rPr lang="en-US" dirty="0"/>
              <a:t> Arbenz nationalized 500,000 of land belonging to the united fruit company</a:t>
            </a:r>
          </a:p>
          <a:p>
            <a:pPr marL="800100" lvl="1" indent="-342900">
              <a:buAutoNum type="arabicPeriod"/>
            </a:pPr>
            <a:r>
              <a:rPr lang="en-US" dirty="0"/>
              <a:t>CIA helps overthrow Arbenz </a:t>
            </a:r>
          </a:p>
          <a:p>
            <a:pPr marL="800100" lvl="1" indent="-342900">
              <a:buAutoNum type="arabicPeriod"/>
            </a:pPr>
            <a:r>
              <a:rPr lang="en-US" dirty="0"/>
              <a:t>World opinion condemned the coup</a:t>
            </a:r>
          </a:p>
          <a:p>
            <a:pPr>
              <a:buAutoNum type="alphaUcPeriod"/>
            </a:pPr>
            <a:r>
              <a:rPr lang="en-US" dirty="0"/>
              <a:t>Cuba</a:t>
            </a:r>
          </a:p>
          <a:p>
            <a:pPr lvl="1">
              <a:buFontTx/>
              <a:buChar char="-"/>
            </a:pPr>
            <a:r>
              <a:rPr lang="en-US" dirty="0"/>
              <a:t>US business dominant</a:t>
            </a:r>
          </a:p>
          <a:p>
            <a:pPr lvl="1">
              <a:buFontTx/>
              <a:buChar char="-"/>
            </a:pPr>
            <a:r>
              <a:rPr lang="en-US" dirty="0"/>
              <a:t>Fidel Castro leads a rebellion against US supported </a:t>
            </a:r>
            <a:r>
              <a:rPr lang="en-US" dirty="0" err="1"/>
              <a:t>Baustista</a:t>
            </a:r>
            <a:r>
              <a:rPr lang="en-US" dirty="0"/>
              <a:t> 1959</a:t>
            </a:r>
          </a:p>
          <a:p>
            <a:pPr lvl="1">
              <a:buFontTx/>
              <a:buChar char="-"/>
            </a:pPr>
            <a:r>
              <a:rPr lang="en-US" dirty="0"/>
              <a:t>US refuses to recognize Castro</a:t>
            </a:r>
          </a:p>
          <a:p>
            <a:pPr lvl="1">
              <a:buFontTx/>
              <a:buChar char="-"/>
            </a:pPr>
            <a:r>
              <a:rPr lang="en-US" dirty="0"/>
              <a:t>Soviets provide aid </a:t>
            </a:r>
          </a:p>
          <a:p>
            <a:pPr lvl="1">
              <a:buFontTx/>
              <a:buChar char="-"/>
            </a:pPr>
            <a:r>
              <a:rPr lang="en-US" dirty="0"/>
              <a:t>Cuba increasingly communist</a:t>
            </a:r>
          </a:p>
          <a:p>
            <a:pPr lvl="1">
              <a:buFontTx/>
              <a:buChar char="-"/>
            </a:pPr>
            <a:r>
              <a:rPr lang="en-US" dirty="0"/>
              <a:t>The most important event in US Latin American relations in the cold war</a:t>
            </a:r>
          </a:p>
        </p:txBody>
      </p:sp>
    </p:spTree>
    <p:extLst>
      <p:ext uri="{BB962C8B-B14F-4D97-AF65-F5344CB8AC3E}">
        <p14:creationId xmlns:p14="http://schemas.microsoft.com/office/powerpoint/2010/main" val="3644446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B1505-18C6-4568-A3F5-D42EDB98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VIII. Eisenhower evaluated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E9066-4C12-4104-BF07-4AFC24CFE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A. He furthered the cause of the New Deal in numerous ways and further embedded them in American life. </a:t>
            </a:r>
          </a:p>
          <a:p>
            <a:pPr marL="0" indent="0">
              <a:buNone/>
            </a:pPr>
            <a:r>
              <a:rPr lang="en-US" dirty="0"/>
              <a:t>	 * America grew in prosperity during the Eisenhower years. </a:t>
            </a:r>
          </a:p>
          <a:p>
            <a:pPr marL="0" indent="0">
              <a:buNone/>
            </a:pPr>
            <a:r>
              <a:rPr lang="en-US" dirty="0"/>
              <a:t>B.  In contrast to most "lame duck" presidents, Eisenhower showed more skilled leadership during his last two years than at any time before. </a:t>
            </a:r>
            <a:br>
              <a:rPr lang="en-US" dirty="0"/>
            </a:br>
            <a:r>
              <a:rPr lang="en-US" dirty="0"/>
              <a:t>        1. For six years, Democrats controlled Congress. </a:t>
            </a:r>
            <a:br>
              <a:rPr lang="en-US" dirty="0"/>
            </a:br>
            <a:r>
              <a:rPr lang="en-US" dirty="0"/>
              <a:t>        2. Ike use the veto power 169 times and was overridden only twice. </a:t>
            </a:r>
          </a:p>
          <a:p>
            <a:pPr marL="0" indent="0">
              <a:buNone/>
            </a:pPr>
            <a:r>
              <a:rPr lang="en-US" dirty="0"/>
              <a:t>C. Public works projects revitalized certain areas of the country: the  Federal Highway Project created modern interstate freeway  system while providing countless jobs in construction. </a:t>
            </a:r>
          </a:p>
          <a:p>
            <a:pPr marL="0" indent="0">
              <a:buNone/>
            </a:pPr>
            <a:r>
              <a:rPr lang="en-US" dirty="0"/>
              <a:t>D. He worked with Khrushchev to tone down Cold War hostilities  during much of the 1950s.</a:t>
            </a:r>
          </a:p>
          <a:p>
            <a:pPr marL="0" indent="0">
              <a:buNone/>
            </a:pPr>
            <a:r>
              <a:rPr lang="en-US" dirty="0"/>
              <a:t> E. A major criticism has been the seeming recklessness of "massive retaliation."</a:t>
            </a:r>
          </a:p>
          <a:p>
            <a:pPr marL="0" indent="0">
              <a:buNone/>
            </a:pPr>
            <a:r>
              <a:rPr lang="en-US" dirty="0"/>
              <a:t>	1. Also, the use of nuclear diplomacy in ending the Korean War</a:t>
            </a:r>
            <a:br>
              <a:rPr lang="en-US" dirty="0"/>
            </a:br>
            <a:r>
              <a:rPr lang="en-US" dirty="0"/>
              <a:t>	2. Yet, Ike exercised restraint in military affairs despite having been  a top general in the U.S. Army.</a:t>
            </a:r>
          </a:p>
          <a:p>
            <a:pPr marL="0" indent="0">
              <a:buNone/>
            </a:pPr>
            <a:r>
              <a:rPr lang="en-US" dirty="0"/>
              <a:t>F. Eisenhower’s greatest failing (perhaps) was his anemic stance on civil rights and the plight of other minorities.</a:t>
            </a:r>
          </a:p>
          <a:p>
            <a:pPr marL="0" indent="0">
              <a:buNone/>
            </a:pPr>
            <a:r>
              <a:rPr lang="en-US" dirty="0"/>
              <a:t>	1. Until 1957, blacks struggled to get federal assistance for civil rights.</a:t>
            </a:r>
          </a:p>
          <a:p>
            <a:pPr marL="0" indent="0">
              <a:buNone/>
            </a:pPr>
            <a:r>
              <a:rPr lang="en-US" dirty="0"/>
              <a:t>	2. Operation Wetback targeted thousands of Mexicans without due process of law.</a:t>
            </a:r>
          </a:p>
          <a:p>
            <a:pPr marL="0" indent="0">
              <a:buNone/>
            </a:pPr>
            <a:r>
              <a:rPr lang="en-US" dirty="0"/>
              <a:t>	3. Loss of funding and lands occurred in American Indian reservations</a:t>
            </a:r>
          </a:p>
        </p:txBody>
      </p:sp>
    </p:spTree>
    <p:extLst>
      <p:ext uri="{BB962C8B-B14F-4D97-AF65-F5344CB8AC3E}">
        <p14:creationId xmlns:p14="http://schemas.microsoft.com/office/powerpoint/2010/main" val="402532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FFFAF-3025-4646-AA77-69A185801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Eisenhower Republicanism at Home </a:t>
            </a:r>
            <a:r>
              <a:rPr lang="en-US" b="1" dirty="0"/>
              <a:t>-- </a:t>
            </a:r>
            <a:r>
              <a:rPr lang="en-US" dirty="0"/>
              <a:t>"dynamic conservatism"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DBBB6-12A2-4711-B03E-7027119C7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999281"/>
            <a:ext cx="11718758" cy="4392557"/>
          </a:xfrm>
        </p:spPr>
        <p:txBody>
          <a:bodyPr/>
          <a:lstStyle/>
          <a:p>
            <a:pPr>
              <a:buAutoNum type="alphaUcPeriod"/>
            </a:pPr>
            <a:r>
              <a:rPr lang="en-US" dirty="0"/>
              <a:t>In effect maintained “new deal”</a:t>
            </a:r>
          </a:p>
          <a:p>
            <a:pPr marL="800100" lvl="1" indent="-342900">
              <a:buAutoNum type="arabicPeriod"/>
            </a:pPr>
            <a:r>
              <a:rPr lang="en-US" dirty="0"/>
              <a:t>Economic conservative, social liberal</a:t>
            </a:r>
          </a:p>
          <a:p>
            <a:pPr marL="800100" lvl="1" indent="-342900">
              <a:buAutoNum type="arabicPeriod"/>
            </a:pPr>
            <a:r>
              <a:rPr lang="en-US" dirty="0"/>
              <a:t>Social security extended</a:t>
            </a:r>
          </a:p>
          <a:p>
            <a:pPr marL="800100" lvl="1" indent="-342900">
              <a:buAutoNum type="arabicPeriod"/>
            </a:pPr>
            <a:r>
              <a:rPr lang="en-US" dirty="0"/>
              <a:t>Middle of the road- criticized as boring</a:t>
            </a:r>
          </a:p>
          <a:p>
            <a:pPr marL="800100" lvl="1" indent="-342900">
              <a:buAutoNum type="arabicPeriod"/>
            </a:pPr>
            <a:r>
              <a:rPr lang="en-US" b="1" u="sng" dirty="0"/>
              <a:t>Interstate Highway Act (1954)</a:t>
            </a:r>
            <a:r>
              <a:rPr lang="en-US" u="sng" dirty="0"/>
              <a:t> created the modern interstate</a:t>
            </a:r>
            <a:r>
              <a:rPr lang="en-US" dirty="0"/>
              <a:t> </a:t>
            </a:r>
            <a:r>
              <a:rPr lang="en-US" u="sng" dirty="0"/>
              <a:t>freeway system.</a:t>
            </a:r>
            <a:endParaRPr lang="en-US" dirty="0"/>
          </a:p>
          <a:p>
            <a:pPr>
              <a:buAutoNum type="alphaUcPeriod"/>
            </a:pPr>
            <a:r>
              <a:rPr lang="en-US" dirty="0"/>
              <a:t>Sought to balance the budget</a:t>
            </a:r>
          </a:p>
          <a:p>
            <a:pPr marL="800100" lvl="1" indent="-342900">
              <a:buAutoNum type="arabicPeriod"/>
            </a:pPr>
            <a:r>
              <a:rPr lang="en-US" dirty="0"/>
              <a:t>Worried about “creeping socialism”</a:t>
            </a:r>
          </a:p>
          <a:p>
            <a:pPr marL="800100" lvl="1" indent="-342900">
              <a:buAutoNum type="arabicPeriod"/>
            </a:pPr>
            <a:r>
              <a:rPr lang="en-US" dirty="0"/>
              <a:t>Still had a huge deficit</a:t>
            </a:r>
          </a:p>
          <a:p>
            <a:pPr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99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F01C9-EE9B-484A-9B80-F6BB4CE7C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African American Civil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9494-2C79-46E5-B4D7-B30EECA0C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2117558"/>
            <a:ext cx="11718758" cy="4274280"/>
          </a:xfrm>
        </p:spPr>
        <p:txBody>
          <a:bodyPr/>
          <a:lstStyle/>
          <a:p>
            <a:pPr>
              <a:buAutoNum type="alphaUcPeriod"/>
            </a:pPr>
            <a:r>
              <a:rPr lang="en-US" dirty="0"/>
              <a:t>1940’s and early 1950’s</a:t>
            </a:r>
          </a:p>
          <a:p>
            <a:pPr marL="457200" lvl="1" indent="0">
              <a:buNone/>
            </a:pPr>
            <a:r>
              <a:rPr lang="en-US" dirty="0"/>
              <a:t>* Truman's desegregation, Jackie Robinson</a:t>
            </a:r>
          </a:p>
          <a:p>
            <a:pPr>
              <a:buAutoNum type="alphaUcPeriod"/>
            </a:pPr>
            <a:r>
              <a:rPr lang="en-US" dirty="0"/>
              <a:t>Eisenhower didn’t plan to be involved in civil rights</a:t>
            </a:r>
          </a:p>
          <a:p>
            <a:pPr>
              <a:buAutoNum type="alphaUcPeriod"/>
            </a:pPr>
            <a:r>
              <a:rPr lang="en-US" dirty="0"/>
              <a:t>1940’s NAACP starts attacking “separate but equal” </a:t>
            </a:r>
            <a:r>
              <a:rPr lang="en-US" i="1" dirty="0"/>
              <a:t>Plessy v. Ferguson</a:t>
            </a:r>
            <a:endParaRPr lang="en-US" dirty="0"/>
          </a:p>
          <a:p>
            <a:pPr>
              <a:buAutoNum type="alphaUcPeriod"/>
            </a:pPr>
            <a:r>
              <a:rPr lang="en-US" i="1" dirty="0"/>
              <a:t>Brown v. Board of Education of Topeka, </a:t>
            </a:r>
            <a:r>
              <a:rPr lang="en-US" dirty="0"/>
              <a:t>1954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NAACP  lawsuit led by Thurgood Marshall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Chief Justice Earl Warren and the court unanimously overturn Plessy V. Ferguson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Larger amounts of resistance from the southern states</a:t>
            </a:r>
          </a:p>
        </p:txBody>
      </p:sp>
    </p:spTree>
    <p:extLst>
      <p:ext uri="{BB962C8B-B14F-4D97-AF65-F5344CB8AC3E}">
        <p14:creationId xmlns:p14="http://schemas.microsoft.com/office/powerpoint/2010/main" val="296380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7891-AF2F-4B25-A8F0-810AA5582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African American Civil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51A06-2E87-4DB6-BD8E-AB9C50A05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E. Montgomery Bus Boycott. 1955-56</a:t>
            </a:r>
          </a:p>
          <a:p>
            <a:pPr marL="0" indent="0">
              <a:buNone/>
            </a:pPr>
            <a:r>
              <a:rPr lang="en-US" dirty="0"/>
              <a:t>	* Rosa Parks</a:t>
            </a:r>
          </a:p>
          <a:p>
            <a:pPr marL="0" indent="0">
              <a:buNone/>
            </a:pPr>
            <a:r>
              <a:rPr lang="en-US" dirty="0"/>
              <a:t>F. Crisis in Little rock, AR 1957</a:t>
            </a:r>
          </a:p>
          <a:p>
            <a:pPr marL="0" indent="0">
              <a:buNone/>
            </a:pPr>
            <a:r>
              <a:rPr lang="en-US" dirty="0"/>
              <a:t>	* federal troops sent to enforce the constitution, the 1</a:t>
            </a:r>
            <a:r>
              <a:rPr lang="en-US" baseline="30000" dirty="0"/>
              <a:t>st</a:t>
            </a:r>
            <a:r>
              <a:rPr lang="en-US" dirty="0"/>
              <a:t> time since reconstruction</a:t>
            </a:r>
          </a:p>
          <a:p>
            <a:pPr marL="0" indent="0">
              <a:buNone/>
            </a:pPr>
            <a:r>
              <a:rPr lang="en-US" dirty="0"/>
              <a:t>G. Martin Luther King Jr. and the Southern Christian Leadership Conference</a:t>
            </a:r>
          </a:p>
          <a:p>
            <a:pPr marL="0" indent="0">
              <a:buNone/>
            </a:pPr>
            <a:r>
              <a:rPr lang="en-US" dirty="0"/>
              <a:t>	* non violent resistance, civil disobedience, sit ins</a:t>
            </a:r>
          </a:p>
          <a:p>
            <a:pPr marL="0" indent="0">
              <a:buNone/>
            </a:pPr>
            <a:r>
              <a:rPr lang="en-US" dirty="0"/>
              <a:t>H. Greensboro sit-in 1960: not the first but most famous</a:t>
            </a:r>
          </a:p>
          <a:p>
            <a:pPr marL="0" indent="0">
              <a:buNone/>
            </a:pPr>
            <a:r>
              <a:rPr lang="en-US" dirty="0"/>
              <a:t>I. Student Nonviolent Coordination Committee (SNCC)</a:t>
            </a:r>
          </a:p>
          <a:p>
            <a:pPr marL="0" indent="0">
              <a:buNone/>
            </a:pPr>
            <a:r>
              <a:rPr lang="en-US" dirty="0"/>
              <a:t>J. Civil Rights Legislation </a:t>
            </a:r>
          </a:p>
          <a:p>
            <a:pPr marL="0" indent="0">
              <a:buNone/>
            </a:pPr>
            <a:r>
              <a:rPr lang="en-US" dirty="0"/>
              <a:t>	* civil rights act of 1957, 1960</a:t>
            </a:r>
          </a:p>
        </p:txBody>
      </p:sp>
    </p:spTree>
    <p:extLst>
      <p:ext uri="{BB962C8B-B14F-4D97-AF65-F5344CB8AC3E}">
        <p14:creationId xmlns:p14="http://schemas.microsoft.com/office/powerpoint/2010/main" val="40360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83C56-09AB-4BCC-BA7C-8DF2AC911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Other minority groups in the 1950s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CD9B5-0D18-4CF0-9031-27A7C3C7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UcPeriod"/>
            </a:pPr>
            <a:r>
              <a:rPr lang="en-US" dirty="0"/>
              <a:t>Mexican Americans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Increasing immigration and people remaining from the bracero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“operation wetback”</a:t>
            </a:r>
          </a:p>
          <a:p>
            <a:pPr>
              <a:buAutoNum type="alphaUcPeriod"/>
            </a:pPr>
            <a:r>
              <a:rPr lang="en-US" dirty="0"/>
              <a:t>Native Americans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Massive unemployment on reservations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Congress withdraws lots of funding from reservations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Attempts to encourage assimilation</a:t>
            </a:r>
          </a:p>
          <a:p>
            <a:pPr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6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6792F-6D72-4CD8-8CBA-33538E7C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Cold War in Europe: 1953-1961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52FB0-7B0B-43A9-8479-A3701D3EE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UcPeriod"/>
            </a:pPr>
            <a:r>
              <a:rPr lang="en-US" dirty="0"/>
              <a:t>Sec. of State John Foster Dulles </a:t>
            </a:r>
          </a:p>
          <a:p>
            <a:pPr lvl="1">
              <a:buFontTx/>
              <a:buChar char="-"/>
            </a:pPr>
            <a:r>
              <a:rPr lang="en-US" dirty="0"/>
              <a:t>Encourage liberation and use political pressure “Brinkmanship”</a:t>
            </a:r>
          </a:p>
          <a:p>
            <a:pPr lvl="1">
              <a:buFontTx/>
              <a:buChar char="-"/>
            </a:pPr>
            <a:r>
              <a:rPr lang="en-US" dirty="0"/>
              <a:t>Preemptive strike capabilities</a:t>
            </a:r>
          </a:p>
          <a:p>
            <a:pPr lvl="1">
              <a:buFontTx/>
              <a:buChar char="-"/>
            </a:pPr>
            <a:r>
              <a:rPr lang="en-US" dirty="0"/>
              <a:t>Mutually assured destruction MAD</a:t>
            </a:r>
          </a:p>
          <a:p>
            <a:pPr>
              <a:buAutoNum type="alphaUcPeriod"/>
            </a:pPr>
            <a:r>
              <a:rPr lang="en-US" dirty="0"/>
              <a:t>Warsaw Pact</a:t>
            </a:r>
          </a:p>
          <a:p>
            <a:pPr>
              <a:buAutoNum type="alphaUcPeriod"/>
            </a:pPr>
            <a:r>
              <a:rPr lang="en-US" dirty="0"/>
              <a:t>“new look military”</a:t>
            </a:r>
          </a:p>
          <a:p>
            <a:pPr marL="0" indent="0">
              <a:buNone/>
            </a:pPr>
            <a:r>
              <a:rPr lang="en-US" dirty="0"/>
              <a:t>	- Massive increase in spending on air and nuclear power “military industrial complex”</a:t>
            </a:r>
          </a:p>
          <a:p>
            <a:pPr>
              <a:buAutoNum type="alphaUcPeriod"/>
            </a:pPr>
            <a:r>
              <a:rPr lang="en-US" dirty="0"/>
              <a:t>Cold War “Thaw” after Stalin's death</a:t>
            </a:r>
          </a:p>
          <a:p>
            <a:pPr lvl="1">
              <a:buFontTx/>
              <a:buChar char="-"/>
            </a:pPr>
            <a:r>
              <a:rPr lang="en-US" dirty="0"/>
              <a:t>Khrushchev “peaceful coexistence”</a:t>
            </a:r>
          </a:p>
          <a:p>
            <a:pPr lvl="1">
              <a:buFontTx/>
              <a:buChar char="-"/>
            </a:pPr>
            <a:r>
              <a:rPr lang="en-US" dirty="0"/>
              <a:t>Geneva Summit 1955</a:t>
            </a:r>
          </a:p>
        </p:txBody>
      </p:sp>
    </p:spTree>
    <p:extLst>
      <p:ext uri="{BB962C8B-B14F-4D97-AF65-F5344CB8AC3E}">
        <p14:creationId xmlns:p14="http://schemas.microsoft.com/office/powerpoint/2010/main" val="78283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02D30-FDC9-45CF-A756-D00409FF4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Cold War in Europe: 1953-1961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50951-4912-4703-B4E9-2CE462A16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E. Hungarian uprising 1956</a:t>
            </a:r>
          </a:p>
          <a:p>
            <a:pPr marL="0" indent="0">
              <a:buNone/>
            </a:pPr>
            <a:r>
              <a:rPr lang="en-US" dirty="0"/>
              <a:t>	- US didn’t get involved</a:t>
            </a:r>
          </a:p>
          <a:p>
            <a:pPr marL="0" indent="0">
              <a:buNone/>
            </a:pPr>
            <a:r>
              <a:rPr lang="en-US" dirty="0"/>
              <a:t>F. Sputnik 1957- start of the “space race”</a:t>
            </a:r>
          </a:p>
          <a:p>
            <a:pPr marL="0" indent="0">
              <a:buNone/>
            </a:pPr>
            <a:r>
              <a:rPr lang="en-US" dirty="0"/>
              <a:t>G. Berlin ultimatum</a:t>
            </a:r>
          </a:p>
          <a:p>
            <a:pPr marL="0" indent="0">
              <a:buNone/>
            </a:pPr>
            <a:r>
              <a:rPr lang="en-US" dirty="0"/>
              <a:t>H. Visits ease tensions</a:t>
            </a:r>
          </a:p>
          <a:p>
            <a:pPr marL="0" indent="0">
              <a:buNone/>
            </a:pPr>
            <a:r>
              <a:rPr lang="en-US" dirty="0"/>
              <a:t>I. U-2 incident</a:t>
            </a:r>
          </a:p>
        </p:txBody>
      </p:sp>
    </p:spTree>
    <p:extLst>
      <p:ext uri="{BB962C8B-B14F-4D97-AF65-F5344CB8AC3E}">
        <p14:creationId xmlns:p14="http://schemas.microsoft.com/office/powerpoint/2010/main" val="3558877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8C106-EDC3-4BFB-8EAB-063796CC9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Cold War in the Middle East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DB049-8634-43C1-8D45-112FB80D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UcPeriod"/>
            </a:pPr>
            <a:r>
              <a:rPr lang="en-US" dirty="0"/>
              <a:t>Iran</a:t>
            </a:r>
          </a:p>
          <a:p>
            <a:pPr marL="457200" lvl="1" indent="0">
              <a:buNone/>
            </a:pPr>
            <a:r>
              <a:rPr lang="en-US" dirty="0"/>
              <a:t>-  CIA coup puts Sha Mohammad Reza Pahlavi in power: this will not end well</a:t>
            </a:r>
          </a:p>
          <a:p>
            <a:pPr>
              <a:buAutoNum type="alphaUcPeriod"/>
            </a:pPr>
            <a:r>
              <a:rPr lang="en-US" dirty="0"/>
              <a:t>Suez Canal Crisis</a:t>
            </a:r>
          </a:p>
          <a:p>
            <a:pPr lvl="1">
              <a:buFontTx/>
              <a:buChar char="-"/>
            </a:pPr>
            <a:r>
              <a:rPr lang="en-US" dirty="0"/>
              <a:t>Nationalist president Nasser seized the Suez Canal</a:t>
            </a:r>
          </a:p>
          <a:p>
            <a:pPr lvl="1">
              <a:buFontTx/>
              <a:buChar char="-"/>
            </a:pPr>
            <a:r>
              <a:rPr lang="en-US" dirty="0"/>
              <a:t>Britain, France, and Israel attack Egypt</a:t>
            </a:r>
          </a:p>
          <a:p>
            <a:pPr lvl="1">
              <a:buFontTx/>
              <a:buChar char="-"/>
            </a:pPr>
            <a:r>
              <a:rPr lang="en-US" dirty="0"/>
              <a:t>US sides with soviets in favor of Egypt</a:t>
            </a:r>
          </a:p>
          <a:p>
            <a:pPr>
              <a:buAutoNum type="alphaUcPeriod"/>
            </a:pPr>
            <a:r>
              <a:rPr lang="en-US" dirty="0"/>
              <a:t>Eisenhower Doctrine</a:t>
            </a:r>
          </a:p>
          <a:p>
            <a:pPr lvl="1">
              <a:buFontTx/>
              <a:buChar char="-"/>
            </a:pPr>
            <a:r>
              <a:rPr lang="en-US" dirty="0"/>
              <a:t>US gives money and aid to nations threatened by communism</a:t>
            </a:r>
          </a:p>
          <a:p>
            <a:pPr lvl="1">
              <a:buFontTx/>
              <a:buChar char="-"/>
            </a:pPr>
            <a:r>
              <a:rPr lang="en-US" dirty="0"/>
              <a:t>Marines go to Lebanon during their civil crisis</a:t>
            </a:r>
          </a:p>
        </p:txBody>
      </p:sp>
    </p:spTree>
    <p:extLst>
      <p:ext uri="{BB962C8B-B14F-4D97-AF65-F5344CB8AC3E}">
        <p14:creationId xmlns:p14="http://schemas.microsoft.com/office/powerpoint/2010/main" val="403593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EFE4B-BFD8-46D0-835E-2575FE12D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VI. Cold War in Asia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F743D-7D57-4DA2-92A2-C2447D26A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AutoNum type="alphaUcPeriod"/>
            </a:pPr>
            <a:r>
              <a:rPr lang="en-US" dirty="0"/>
              <a:t>Korean War, 1950-1953 </a:t>
            </a:r>
          </a:p>
          <a:p>
            <a:pPr marL="457200" lvl="1" indent="0">
              <a:buNone/>
            </a:pPr>
            <a:r>
              <a:rPr lang="en-US" dirty="0"/>
              <a:t>- After four years of war, UN forces, led by the U.S., successfully contained the spread of communism into South Korea.</a:t>
            </a:r>
          </a:p>
          <a:p>
            <a:pPr>
              <a:buAutoNum type="alphaUcPeriod"/>
            </a:pPr>
            <a:r>
              <a:rPr lang="en-US" dirty="0"/>
              <a:t>Vietnam</a:t>
            </a:r>
          </a:p>
          <a:p>
            <a:pPr marL="800100" lvl="1" indent="-342900">
              <a:buAutoNum type="arabicPeriod"/>
            </a:pPr>
            <a:r>
              <a:rPr lang="en-US" dirty="0"/>
              <a:t>Ho Chi </a:t>
            </a:r>
            <a:r>
              <a:rPr lang="en-US" dirty="0" err="1"/>
              <a:t>Mihn</a:t>
            </a:r>
            <a:endParaRPr lang="en-US" dirty="0"/>
          </a:p>
          <a:p>
            <a:pPr marL="800100" lvl="1" indent="-342900">
              <a:buAutoNum type="arabicPeriod"/>
            </a:pPr>
            <a:r>
              <a:rPr lang="en-US" dirty="0" err="1"/>
              <a:t>Dien</a:t>
            </a:r>
            <a:r>
              <a:rPr lang="en-US" dirty="0"/>
              <a:t> Bien </a:t>
            </a:r>
            <a:r>
              <a:rPr lang="en-US" dirty="0" err="1"/>
              <a:t>Phu</a:t>
            </a:r>
            <a:endParaRPr lang="en-US" dirty="0"/>
          </a:p>
          <a:p>
            <a:pPr marL="800100" lvl="1" indent="-342900">
              <a:buAutoNum type="arabicPeriod"/>
            </a:pPr>
            <a:r>
              <a:rPr lang="en-US" dirty="0"/>
              <a:t>Geneva conference: creates division and promises elections</a:t>
            </a:r>
          </a:p>
          <a:p>
            <a:pPr marL="800100" lvl="1" indent="-342900">
              <a:buAutoNum type="arabicPeriod"/>
            </a:pPr>
            <a:r>
              <a:rPr lang="en-US" dirty="0"/>
              <a:t>Ngo Ding Diem south Vietnamese leader fails to hold elections</a:t>
            </a:r>
          </a:p>
          <a:p>
            <a:pPr marL="800100" lvl="1" indent="-342900">
              <a:buAutoNum type="arabicPeriod"/>
            </a:pPr>
            <a:r>
              <a:rPr lang="en-US" dirty="0"/>
              <a:t>Dulles creates Southeast Asia Treaty organization ,SEATO</a:t>
            </a:r>
          </a:p>
          <a:p>
            <a:pPr marL="800100" lvl="1" indent="-342900">
              <a:buAutoNum type="arabicPeriod"/>
            </a:pPr>
            <a:r>
              <a:rPr lang="en-US" dirty="0"/>
              <a:t>Domino Theory: If one country fell to communism more would follow</a:t>
            </a:r>
          </a:p>
          <a:p>
            <a:pPr>
              <a:buAutoNum type="alphaUcPeriod"/>
            </a:pPr>
            <a:r>
              <a:rPr lang="en-US" dirty="0"/>
              <a:t>Quemoy and Matsu</a:t>
            </a:r>
          </a:p>
          <a:p>
            <a:pPr marL="457200" lvl="1" indent="0">
              <a:buNone/>
            </a:pPr>
            <a:r>
              <a:rPr lang="en-US" dirty="0"/>
              <a:t>- Point of conflict between mainland china an nationalists</a:t>
            </a:r>
          </a:p>
          <a:p>
            <a:pPr marL="457200" lvl="1" indent="0">
              <a:buNone/>
            </a:pPr>
            <a:r>
              <a:rPr lang="en-US" dirty="0"/>
              <a:t>- US sent navy but talked Jiang down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4048686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680</TotalTime>
  <Words>930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Domestic Issues and the Cold War in the 1950’s</vt:lpstr>
      <vt:lpstr>I. Eisenhower Republicanism at Home -- "dynamic conservatism" </vt:lpstr>
      <vt:lpstr>II. African American Civil Rights</vt:lpstr>
      <vt:lpstr>II. African American Civil Rights</vt:lpstr>
      <vt:lpstr>III. Other minority groups in the 1950s</vt:lpstr>
      <vt:lpstr>IV. Cold War in Europe: 1953-1961 </vt:lpstr>
      <vt:lpstr>IV. Cold War in Europe: 1953-1961 </vt:lpstr>
      <vt:lpstr>V. Cold War in the Middle East </vt:lpstr>
      <vt:lpstr>VI. Cold War in Asia </vt:lpstr>
      <vt:lpstr>VII. Cold War in Latin America</vt:lpstr>
      <vt:lpstr>VIII. Eisenhower evaluated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 Issues and the Cold War in the 1950’s</dc:title>
  <dc:creator>David Tomlins</dc:creator>
  <cp:lastModifiedBy>David Tomlins</cp:lastModifiedBy>
  <cp:revision>12</cp:revision>
  <dcterms:created xsi:type="dcterms:W3CDTF">2020-04-14T12:57:23Z</dcterms:created>
  <dcterms:modified xsi:type="dcterms:W3CDTF">2020-04-16T16:38:02Z</dcterms:modified>
</cp:coreProperties>
</file>