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62" r:id="rId3"/>
    <p:sldId id="257" r:id="rId4"/>
    <p:sldId id="260" r:id="rId5"/>
    <p:sldId id="263" r:id="rId6"/>
    <p:sldId id="259" r:id="rId7"/>
    <p:sldId id="264" r:id="rId8"/>
    <p:sldId id="258" r:id="rId9"/>
    <p:sldId id="266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35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8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6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0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55BA4D6-7637-4B18-89B2-4012986B61A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9E2F1F1-7211-4600-9C04-1F26AC8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7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4.5-4.6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5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27" y="3020180"/>
            <a:ext cx="5479473" cy="38378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24200"/>
            <a:ext cx="46958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08184" cy="420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5715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any hope for polls?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1696"/>
            <a:ext cx="6442580" cy="355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73" y="1792936"/>
            <a:ext cx="5760027" cy="38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1457188"/>
            <a:ext cx="3896591" cy="5034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73" y="0"/>
            <a:ext cx="5988445" cy="291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73" y="4076701"/>
            <a:ext cx="5988445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748"/>
            <a:ext cx="5886450" cy="27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Measuring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8" y="1880755"/>
            <a:ext cx="1193915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the elements of a scientific poll and how do those elements impact elections and policy?</a:t>
            </a:r>
          </a:p>
          <a:p>
            <a:pPr marL="514350" indent="-514350">
              <a:buAutoNum type="alphaUcPeriod"/>
            </a:pPr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Types of polls</a:t>
            </a:r>
          </a:p>
          <a:p>
            <a:pPr lvl="2"/>
            <a:r>
              <a:rPr lang="en-US" dirty="0" smtClean="0"/>
              <a:t>Public opinion polls</a:t>
            </a:r>
          </a:p>
          <a:p>
            <a:pPr lvl="2"/>
            <a:r>
              <a:rPr lang="en-US" dirty="0" smtClean="0"/>
              <a:t>Benchmark polls</a:t>
            </a:r>
          </a:p>
          <a:p>
            <a:pPr lvl="2"/>
            <a:r>
              <a:rPr lang="en-US" dirty="0" smtClean="0"/>
              <a:t>Bushfire polls</a:t>
            </a:r>
          </a:p>
          <a:p>
            <a:pPr lvl="2"/>
            <a:r>
              <a:rPr lang="en-US" dirty="0" smtClean="0"/>
              <a:t>Tracking polls</a:t>
            </a:r>
          </a:p>
          <a:p>
            <a:pPr lvl="2"/>
            <a:r>
              <a:rPr lang="en-US" dirty="0" smtClean="0"/>
              <a:t>Entrance/ exit polls</a:t>
            </a:r>
          </a:p>
          <a:p>
            <a:pPr lvl="1"/>
            <a:r>
              <a:rPr lang="en-US" dirty="0" smtClean="0"/>
              <a:t>Presidential approval/ ratings</a:t>
            </a:r>
          </a:p>
          <a:p>
            <a:pPr lvl="1"/>
            <a:r>
              <a:rPr lang="en-US" dirty="0" smtClean="0"/>
              <a:t>Focus groups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11" y="2556283"/>
            <a:ext cx="8415089" cy="34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410" y="679031"/>
            <a:ext cx="2652108" cy="632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9031"/>
            <a:ext cx="4596782" cy="2426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1827" y="309699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</a:t>
            </a:r>
            <a:r>
              <a:rPr lang="en-US" dirty="0" smtClean="0"/>
              <a:t>poll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7220"/>
            <a:ext cx="5392882" cy="356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149" y="0"/>
            <a:ext cx="5166588" cy="3105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791" y="3148080"/>
            <a:ext cx="4409209" cy="37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wrong with this picture?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341" y="1833954"/>
            <a:ext cx="6359236" cy="50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Measuring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974273"/>
            <a:ext cx="11752118" cy="473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B. Methodology</a:t>
            </a:r>
          </a:p>
          <a:p>
            <a:pPr marL="0" indent="0">
              <a:buNone/>
            </a:pPr>
            <a:r>
              <a:rPr lang="en-US" dirty="0" smtClean="0"/>
              <a:t>	1. questions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samples, Universe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random sample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random digit dialing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weighting or stratification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2.sampling error/ margin of error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non-attitudes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human bias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push polling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45" y="1852905"/>
            <a:ext cx="6071755" cy="50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wrong with this poll?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9568"/>
            <a:ext cx="9195955" cy="5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Evaluating public opinion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2" y="2026226"/>
            <a:ext cx="11606645" cy="455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can you determine the quality and credibility of claims based on public opinion data?</a:t>
            </a:r>
          </a:p>
          <a:p>
            <a:pPr marL="514350" indent="-514350">
              <a:buAutoNum type="alphaUcPeriod"/>
            </a:pPr>
            <a:r>
              <a:rPr lang="en-US" dirty="0" smtClean="0"/>
              <a:t>Claims, Credibility, and public opinion data</a:t>
            </a:r>
          </a:p>
          <a:p>
            <a:pPr lvl="1"/>
            <a:r>
              <a:rPr lang="en-US" dirty="0" smtClean="0"/>
              <a:t>Public opinion and political influence</a:t>
            </a:r>
          </a:p>
          <a:p>
            <a:pPr lvl="2"/>
            <a:r>
              <a:rPr lang="en-US" dirty="0" smtClean="0"/>
              <a:t>Bandwagon effect</a:t>
            </a:r>
          </a:p>
          <a:p>
            <a:pPr lvl="1"/>
            <a:r>
              <a:rPr lang="en-US" dirty="0" smtClean="0"/>
              <a:t>Influence on policy debate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Reliability and veracity of public opinion data</a:t>
            </a:r>
          </a:p>
          <a:p>
            <a:pPr lvl="1"/>
            <a:r>
              <a:rPr lang="en-US" dirty="0" smtClean="0"/>
              <a:t>Social desirability/ Bradley effect</a:t>
            </a:r>
          </a:p>
          <a:p>
            <a:pPr lvl="1"/>
            <a:r>
              <a:rPr lang="en-US" dirty="0" smtClean="0"/>
              <a:t>Undecideds breaking late</a:t>
            </a:r>
          </a:p>
          <a:p>
            <a:pPr marL="914400" lvl="2" indent="0">
              <a:buNone/>
            </a:pPr>
            <a:r>
              <a:rPr lang="en-US" dirty="0" smtClean="0"/>
              <a:t>- Non-response bias</a:t>
            </a:r>
          </a:p>
          <a:p>
            <a:pPr lvl="1"/>
            <a:r>
              <a:rPr lang="en-US" dirty="0" smtClean="0"/>
              <a:t>Opinions in social media</a:t>
            </a:r>
          </a:p>
          <a:p>
            <a:pPr lvl="1"/>
            <a:r>
              <a:rPr lang="en-US" dirty="0" smtClean="0"/>
              <a:t>Biased pollsters and data V. 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41" y="2358737"/>
            <a:ext cx="5790759" cy="2358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717473"/>
            <a:ext cx="2857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073" y="3517"/>
            <a:ext cx="3816927" cy="68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1603" cy="3439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439"/>
            <a:ext cx="4914900" cy="3429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402" y="5611091"/>
            <a:ext cx="7839174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9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464</TotalTime>
  <Words>154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</vt:lpstr>
      <vt:lpstr>Banded</vt:lpstr>
      <vt:lpstr>Public Opinion</vt:lpstr>
      <vt:lpstr>What is a poll?</vt:lpstr>
      <vt:lpstr>I. Measuring public opinion</vt:lpstr>
      <vt:lpstr>PowerPoint Presentation</vt:lpstr>
      <vt:lpstr>What's wrong with this picture?</vt:lpstr>
      <vt:lpstr>I. Measuring public opinion</vt:lpstr>
      <vt:lpstr>What's wrong with this poll?</vt:lpstr>
      <vt:lpstr>II. Evaluating public opinion data </vt:lpstr>
      <vt:lpstr>PowerPoint Presentation</vt:lpstr>
      <vt:lpstr>PowerPoint Presentation</vt:lpstr>
      <vt:lpstr>PowerPoint Presentation</vt:lpstr>
      <vt:lpstr>Is there any hope for polls?</vt:lpstr>
    </vt:vector>
  </TitlesOfParts>
  <Company>Tulsa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Opinion</dc:title>
  <dc:creator>Tomlins, David</dc:creator>
  <cp:lastModifiedBy>Tomlins, David</cp:lastModifiedBy>
  <cp:revision>15</cp:revision>
  <dcterms:created xsi:type="dcterms:W3CDTF">2022-01-07T13:59:12Z</dcterms:created>
  <dcterms:modified xsi:type="dcterms:W3CDTF">2022-01-11T13:50:45Z</dcterms:modified>
</cp:coreProperties>
</file>