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1" r:id="rId3"/>
    <p:sldId id="257" r:id="rId4"/>
    <p:sldId id="260" r:id="rId5"/>
    <p:sldId id="270" r:id="rId6"/>
    <p:sldId id="258" r:id="rId7"/>
    <p:sldId id="265" r:id="rId8"/>
    <p:sldId id="264" r:id="rId9"/>
    <p:sldId id="263" r:id="rId10"/>
    <p:sldId id="266" r:id="rId11"/>
    <p:sldId id="269" r:id="rId12"/>
    <p:sldId id="259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50" d="100"/>
          <a:sy n="50" d="100"/>
        </p:scale>
        <p:origin x="48" y="9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110A74F-7856-4A93-A727-A6A7730EBCC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65D3DE3-1BE4-4030-92EE-576AB51E6D6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64756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A74F-7856-4A93-A727-A6A7730EBCC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D3DE3-1BE4-4030-92EE-576AB51E6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922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A74F-7856-4A93-A727-A6A7730EBCC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D3DE3-1BE4-4030-92EE-576AB51E6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72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A74F-7856-4A93-A727-A6A7730EBCC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D3DE3-1BE4-4030-92EE-576AB51E6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096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110A74F-7856-4A93-A727-A6A7730EBCC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65D3DE3-1BE4-4030-92EE-576AB51E6D61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129057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A74F-7856-4A93-A727-A6A7730EBCC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D3DE3-1BE4-4030-92EE-576AB51E6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1129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A74F-7856-4A93-A727-A6A7730EBCC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D3DE3-1BE4-4030-92EE-576AB51E6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2090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A74F-7856-4A93-A727-A6A7730EBCC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D3DE3-1BE4-4030-92EE-576AB51E6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446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A74F-7856-4A93-A727-A6A7730EBCC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D3DE3-1BE4-4030-92EE-576AB51E6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125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110A74F-7856-4A93-A727-A6A7730EBCC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965D3DE3-1BE4-4030-92EE-576AB51E6D6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20795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110A74F-7856-4A93-A727-A6A7730EBCC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965D3DE3-1BE4-4030-92EE-576AB51E6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0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110A74F-7856-4A93-A727-A6A7730EBCC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65D3DE3-1BE4-4030-92EE-576AB51E6D6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31564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Congress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Topic 2.1-2.3</a:t>
            </a:r>
          </a:p>
        </p:txBody>
      </p:sp>
    </p:spTree>
    <p:extLst>
      <p:ext uri="{BB962C8B-B14F-4D97-AF65-F5344CB8AC3E}">
        <p14:creationId xmlns:p14="http://schemas.microsoft.com/office/powerpoint/2010/main" val="394726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106FC0-3FE5-4A26-8022-E0C8116A8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190045"/>
            <a:ext cx="6795655" cy="38330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250" y="0"/>
            <a:ext cx="7143750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96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E72DD0-BB3F-4A48-AC95-34EFAB467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4"/>
            <a:ext cx="3510822" cy="3370465"/>
          </a:xfrm>
        </p:spPr>
        <p:txBody>
          <a:bodyPr/>
          <a:lstStyle/>
          <a:p>
            <a:r>
              <a:rPr lang="en-US" dirty="0" smtClean="0"/>
              <a:t>What does this tell us?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2500" y="-82153"/>
            <a:ext cx="7429500" cy="694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53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III. Congressional behavior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Explain how congressional behavior is influenced by elections processes, partisanship, and divided government.</a:t>
            </a:r>
          </a:p>
          <a:p>
            <a:pPr marL="0" indent="0">
              <a:buNone/>
            </a:pPr>
            <a:r>
              <a:rPr lang="en-US" dirty="0"/>
              <a:t>Influences on Congress:</a:t>
            </a:r>
          </a:p>
          <a:p>
            <a:pPr marL="457200" indent="-457200">
              <a:buAutoNum type="alphaUcPeriod"/>
            </a:pPr>
            <a:r>
              <a:rPr lang="en-US" dirty="0"/>
              <a:t>Partisanship and polarization</a:t>
            </a:r>
          </a:p>
          <a:p>
            <a:pPr marL="457200" indent="-457200">
              <a:buAutoNum type="alphaUcPeriod"/>
            </a:pPr>
            <a:r>
              <a:rPr lang="en-US" dirty="0"/>
              <a:t>Voting models- Delegate model, trustee model, politico model</a:t>
            </a:r>
          </a:p>
          <a:p>
            <a:pPr marL="457200" indent="-457200">
              <a:buAutoNum type="alphaUcPeriod"/>
            </a:pPr>
            <a:r>
              <a:rPr lang="en-US" dirty="0"/>
              <a:t>Redistricting- Baker V. </a:t>
            </a:r>
            <a:r>
              <a:rPr lang="en-US" dirty="0" err="1"/>
              <a:t>Carr</a:t>
            </a:r>
            <a:endParaRPr lang="en-US" dirty="0"/>
          </a:p>
          <a:p>
            <a:pPr marL="457200" indent="-457200">
              <a:buAutoNum type="alphaUcPeriod"/>
            </a:pPr>
            <a:r>
              <a:rPr lang="en-US" dirty="0"/>
              <a:t>Gerrymandering- Swing districts, Racial Gerrymandering, Shaw V. Reno</a:t>
            </a:r>
          </a:p>
          <a:p>
            <a:pPr marL="457200" indent="-457200">
              <a:buAutoNum type="alphaUcPeriod"/>
            </a:pPr>
            <a:r>
              <a:rPr lang="en-US" dirty="0"/>
              <a:t>Divided government- Lame </a:t>
            </a:r>
            <a:r>
              <a:rPr lang="en-US"/>
              <a:t>Duck President</a:t>
            </a:r>
            <a:endParaRPr lang="en-US" dirty="0"/>
          </a:p>
          <a:p>
            <a:pPr marL="457200" indent="-457200">
              <a:buAutoNum type="alphaUcPeriod"/>
            </a:pPr>
            <a:r>
              <a:rPr lang="en-US" dirty="0"/>
              <a:t>Public image</a:t>
            </a:r>
          </a:p>
          <a:p>
            <a:pPr marL="457200" indent="-457200">
              <a:buAutoNum type="alpha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78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499" y="92363"/>
            <a:ext cx="4326445" cy="37056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314B22-7E9A-4F9B-9B39-400990084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72737"/>
            <a:ext cx="4836998" cy="3594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800" y="3915918"/>
            <a:ext cx="5029200" cy="29420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638" y="3135926"/>
            <a:ext cx="3722074" cy="372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82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should we learn from this diagram?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258" y="1874517"/>
            <a:ext cx="6613161" cy="495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53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The senate and the house of representatives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Describe the structures, powers, and functions of each house of congress.</a:t>
            </a:r>
          </a:p>
          <a:p>
            <a:pPr marL="457200" indent="-457200">
              <a:buAutoNum type="alphaUcPeriod"/>
            </a:pPr>
            <a:r>
              <a:rPr lang="en-US" dirty="0"/>
              <a:t>Structure of Congress</a:t>
            </a:r>
          </a:p>
          <a:p>
            <a:pPr marL="914400" lvl="1" indent="-457200">
              <a:buAutoNum type="alphaUcPeriod"/>
            </a:pPr>
            <a:r>
              <a:rPr lang="en-US" dirty="0"/>
              <a:t>Article I</a:t>
            </a:r>
          </a:p>
          <a:p>
            <a:pPr marL="1371600" lvl="2" indent="-457200">
              <a:buAutoNum type="alphaUcPeriod"/>
            </a:pPr>
            <a:r>
              <a:rPr lang="en-US" dirty="0"/>
              <a:t>Bicameral </a:t>
            </a:r>
          </a:p>
          <a:p>
            <a:pPr marL="1828800" lvl="3" indent="-457200">
              <a:buAutoNum type="alphaUcPeriod"/>
            </a:pPr>
            <a:r>
              <a:rPr lang="en-US" dirty="0"/>
              <a:t>Senate V. House of Representatives</a:t>
            </a:r>
          </a:p>
          <a:p>
            <a:pPr marL="1828800" lvl="3" indent="-457200">
              <a:buAutoNum type="alphaUcPeriod"/>
            </a:pPr>
            <a:r>
              <a:rPr lang="en-US" dirty="0"/>
              <a:t>17</a:t>
            </a:r>
            <a:r>
              <a:rPr lang="en-US" baseline="30000" dirty="0"/>
              <a:t>th</a:t>
            </a:r>
            <a:r>
              <a:rPr lang="en-US" dirty="0"/>
              <a:t> amendment</a:t>
            </a:r>
          </a:p>
          <a:p>
            <a:pPr marL="1371600" lvl="2" indent="-457200">
              <a:buAutoNum type="alphaUcPeriod"/>
            </a:pPr>
            <a:r>
              <a:rPr lang="en-US" dirty="0"/>
              <a:t>Size and term length</a:t>
            </a:r>
          </a:p>
          <a:p>
            <a:pPr marL="1371600" lvl="2" indent="-457200">
              <a:buAutoNum type="alphaUcPeriod"/>
            </a:pPr>
            <a:r>
              <a:rPr lang="en-US" dirty="0"/>
              <a:t>Caucuses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CB28BA1-3B77-42B6-9042-4F8953FFD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862" y="3129869"/>
            <a:ext cx="4947138" cy="372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9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The senate and the house of representatives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B. Powers of congress- enumerated powers</a:t>
            </a:r>
          </a:p>
          <a:p>
            <a:pPr marL="914400" lvl="1" indent="-457200">
              <a:buAutoNum type="alphaUcPeriod"/>
            </a:pPr>
            <a:r>
              <a:rPr lang="en-US" dirty="0"/>
              <a:t>Power of the Purse</a:t>
            </a:r>
          </a:p>
          <a:p>
            <a:pPr marL="914400" lvl="1" indent="-457200">
              <a:buAutoNum type="alphaUcPeriod"/>
            </a:pPr>
            <a:r>
              <a:rPr lang="en-US" dirty="0"/>
              <a:t>Regulating commerce</a:t>
            </a:r>
          </a:p>
          <a:p>
            <a:pPr marL="914400" lvl="1" indent="-457200">
              <a:buAutoNum type="alphaUcPeriod"/>
            </a:pPr>
            <a:r>
              <a:rPr lang="en-US" dirty="0"/>
              <a:t>Foreign and military affairs- war powers act</a:t>
            </a:r>
          </a:p>
          <a:p>
            <a:pPr marL="914400" lvl="1" indent="-457200">
              <a:buAutoNum type="alphaUcPeriod"/>
            </a:pPr>
            <a:r>
              <a:rPr lang="en-US" dirty="0"/>
              <a:t>Implied powers- necessary and proper clause</a:t>
            </a:r>
          </a:p>
          <a:p>
            <a:pPr marL="0" indent="0">
              <a:buNone/>
            </a:pPr>
            <a:r>
              <a:rPr lang="en-US" dirty="0"/>
              <a:t>C. Differing powers</a:t>
            </a:r>
          </a:p>
          <a:p>
            <a:pPr marL="0" indent="0">
              <a:buNone/>
            </a:pPr>
            <a:r>
              <a:rPr lang="en-US" dirty="0"/>
              <a:t>	- Advice and Consent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981ED7E-4F5D-44F2-9493-0AAAEB728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6570" y="1688122"/>
            <a:ext cx="5415430" cy="516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06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tell you about the legislative process?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59627432-86FD-4C17-81C9-81B3A3764E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02142"/>
            <a:ext cx="10058400" cy="495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847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Structures, powers and functions of congress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7937" y="2286001"/>
            <a:ext cx="10692063" cy="3593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Explain how the structure, powers, and functions of both houses affect the policy making process. 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Policy making structures and processes</a:t>
            </a:r>
          </a:p>
          <a:p>
            <a:pPr marL="914400" lvl="1" indent="-457200"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Leadership</a:t>
            </a:r>
          </a:p>
          <a:p>
            <a:pPr marL="1371600" lvl="2" indent="-457200"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House leaders</a:t>
            </a:r>
          </a:p>
          <a:p>
            <a:pPr marL="1371600" lvl="2" indent="-457200"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Whips</a:t>
            </a:r>
          </a:p>
          <a:p>
            <a:pPr marL="1371600" lvl="2" indent="-457200"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President of the Senate</a:t>
            </a:r>
          </a:p>
          <a:p>
            <a:pPr marL="1371600" lvl="2" indent="-457200"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President Pro tempora</a:t>
            </a:r>
          </a:p>
          <a:p>
            <a:pPr marL="1371600" lvl="2" indent="-457200">
              <a:buAutoNum type="alphaUcPeriod"/>
            </a:pPr>
            <a:endParaRPr lang="en-US" dirty="0">
              <a:solidFill>
                <a:schemeClr val="tx1"/>
              </a:solidFill>
            </a:endParaRPr>
          </a:p>
          <a:p>
            <a:pPr marL="914400" lvl="2" indent="0">
              <a:buNone/>
            </a:pPr>
            <a:r>
              <a:rPr lang="en-US" u="sng" dirty="0">
                <a:solidFill>
                  <a:schemeClr val="tx1"/>
                </a:solidFill>
              </a:rPr>
              <a:t>Create a version of the chart in your notebook and fill it out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C067AED-D774-4EB3-BFC6-B84C8F1AC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2831" y="2685389"/>
            <a:ext cx="5369169" cy="417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86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2F85B41-E85D-47F8-AD27-8312CCD82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xmlns="" id="{09A60582-04AD-4C30-84FD-B24E8EBA6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562" y="0"/>
            <a:ext cx="9120554" cy="684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01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Structures, powers and functions of congress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B. Committees: Standing, Joint, Select, Conference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C. House: Rules and committees </a:t>
            </a:r>
          </a:p>
          <a:p>
            <a:pPr marL="914400" lvl="1" indent="-457200"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Why are they more important? Germane</a:t>
            </a:r>
          </a:p>
          <a:p>
            <a:pPr marL="914400" lvl="1" indent="-457200"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Rules Committee, Committee of the whole, Discharge petition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D. Senate: Rules and procedures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A. looser, Filibuster, unanimous consent, hold, Cloture rule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B. Foreign policy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96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Structures, powers and functions of congress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E. Legislative process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1. introduction- sponsor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2. Committee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3. voting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- sponsor, omnibus bill,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pork-barrel spending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F. Generating a budget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1. Sources of </a:t>
            </a:r>
            <a:r>
              <a:rPr lang="en-US" dirty="0" smtClean="0">
                <a:solidFill>
                  <a:schemeClr val="tx1"/>
                </a:solidFill>
              </a:rPr>
              <a:t>revenue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income tax, corporate tax, tariffs and excise tax, 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social insurance tax 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2.Mandatory spending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3. discretionary spending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19F6615-2B71-47B0-AE34-C2F3B9B29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8274" y="1874517"/>
            <a:ext cx="6753726" cy="498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00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3443</TotalTime>
  <Words>288</Words>
  <Application>Microsoft Office PowerPoint</Application>
  <PresentationFormat>Widescreen</PresentationFormat>
  <Paragraphs>62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Gill Sans MT</vt:lpstr>
      <vt:lpstr>Impact</vt:lpstr>
      <vt:lpstr>Badge</vt:lpstr>
      <vt:lpstr>Congress</vt:lpstr>
      <vt:lpstr>What should we learn from this diagram?</vt:lpstr>
      <vt:lpstr>I. The senate and the house of representatives</vt:lpstr>
      <vt:lpstr>I. The senate and the house of representatives</vt:lpstr>
      <vt:lpstr>What does this tell you about the legislative process?</vt:lpstr>
      <vt:lpstr>II. Structures, powers and functions of congress</vt:lpstr>
      <vt:lpstr>PowerPoint Presentation</vt:lpstr>
      <vt:lpstr>II. Structures, powers and functions of congress</vt:lpstr>
      <vt:lpstr>II. Structures, powers and functions of congress</vt:lpstr>
      <vt:lpstr>PowerPoint Presentation</vt:lpstr>
      <vt:lpstr>What does this tell us?</vt:lpstr>
      <vt:lpstr>III. Congressional behavior</vt:lpstr>
      <vt:lpstr>PowerPoint Presentation</vt:lpstr>
    </vt:vector>
  </TitlesOfParts>
  <Company>Tulsa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Congress</dc:title>
  <dc:creator>Tomlins, David</dc:creator>
  <cp:lastModifiedBy>Tomlins, David</cp:lastModifiedBy>
  <cp:revision>12</cp:revision>
  <dcterms:created xsi:type="dcterms:W3CDTF">2021-09-10T16:01:18Z</dcterms:created>
  <dcterms:modified xsi:type="dcterms:W3CDTF">2021-09-23T19:41:47Z</dcterms:modified>
</cp:coreProperties>
</file>