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67" r:id="rId5"/>
    <p:sldId id="261" r:id="rId6"/>
    <p:sldId id="263" r:id="rId7"/>
    <p:sldId id="262" r:id="rId8"/>
    <p:sldId id="258" r:id="rId9"/>
    <p:sldId id="259" r:id="rId10"/>
    <p:sldId id="264" r:id="rId11"/>
    <p:sldId id="268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7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5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2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5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0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4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5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2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2F3BFE-CBB7-44A9-B867-DCF17F26D7D4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1CABBF-C067-4B24-AD97-08AA084C69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Federalism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Topic 1.7-1.9</a:t>
            </a:r>
          </a:p>
        </p:txBody>
      </p:sp>
    </p:spTree>
    <p:extLst>
      <p:ext uri="{BB962C8B-B14F-4D97-AF65-F5344CB8AC3E}">
        <p14:creationId xmlns:p14="http://schemas.microsoft.com/office/powerpoint/2010/main" val="376392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E540C-E86E-403B-96CD-23E47E9E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64061" cy="3288632"/>
          </a:xfrm>
          <a:prstGeom prst="rect">
            <a:avLst/>
          </a:prstGeom>
        </p:spPr>
      </p:pic>
      <p:pic>
        <p:nvPicPr>
          <p:cNvPr id="8" name="Picture 2" descr="NPS Responsibilities - Air (U.S. National Park Service)">
            <a:extLst>
              <a:ext uri="{FF2B5EF4-FFF2-40B4-BE49-F238E27FC236}">
                <a16:creationId xmlns:a16="http://schemas.microsoft.com/office/drawing/2014/main" id="{D0733887-5255-41FC-A154-AFA8EEEFD3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10058400" cy="34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1450-9C14-4D19-A127-8183C901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lead to this?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5B2AA0-B6ED-40A6-BBB8-51D58618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3" y="1737360"/>
            <a:ext cx="6034087" cy="4022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E8092-EFDC-4A77-A558-95DD4279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716" y="4337539"/>
            <a:ext cx="7348284" cy="2520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FF9D9C-C3DC-4F09-8505-B6D038570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1248" y="1763493"/>
            <a:ext cx="3777714" cy="25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5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46923-0549-424E-859C-8626DE446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4094"/>
            <a:ext cx="5826374" cy="4369780"/>
          </a:xfrm>
          <a:prstGeom prst="rect">
            <a:avLst/>
          </a:prstGeom>
        </p:spPr>
      </p:pic>
      <p:pic>
        <p:nvPicPr>
          <p:cNvPr id="5122" name="Picture 2" descr="COP21: The key points of the Paris Agreement - Ministry for Europe and  Foreign Affairs">
            <a:extLst>
              <a:ext uri="{FF2B5EF4-FFF2-40B4-BE49-F238E27FC236}">
                <a16:creationId xmlns:a16="http://schemas.microsoft.com/office/drawing/2014/main" id="{2F52695D-4B23-43B8-BDF2-8E74A194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75" y="2318231"/>
            <a:ext cx="6060826" cy="453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7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291188" cy="1450757"/>
          </a:xfrm>
        </p:spPr>
        <p:txBody>
          <a:bodyPr/>
          <a:lstStyle/>
          <a:p>
            <a:r>
              <a:rPr lang="en-US" dirty="0"/>
              <a:t>How does this change American laws?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F1442-1C58-48E5-9DA9-114A10057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976" y="1845734"/>
            <a:ext cx="3423024" cy="4997116"/>
          </a:xfrm>
          <a:prstGeom prst="rect">
            <a:avLst/>
          </a:prstGeom>
        </p:spPr>
      </p:pic>
      <p:pic>
        <p:nvPicPr>
          <p:cNvPr id="8194" name="Picture 2" descr="CommonWealth Magazine">
            <a:extLst>
              <a:ext uri="{FF2B5EF4-FFF2-40B4-BE49-F238E27FC236}">
                <a16:creationId xmlns:a16="http://schemas.microsoft.com/office/drawing/2014/main" id="{39D19202-09A9-4A8F-956A-25D7AAFB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1231"/>
            <a:ext cx="8438147" cy="49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5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8C2C-5D9B-4352-8A8D-06EBE0CD3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become a thing?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1457B3-F59F-41A4-98F5-40DD77C77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642" y="1737360"/>
            <a:ext cx="7892716" cy="5099226"/>
          </a:xfrm>
        </p:spPr>
      </p:pic>
    </p:spTree>
    <p:extLst>
      <p:ext uri="{BB962C8B-B14F-4D97-AF65-F5344CB8AC3E}">
        <p14:creationId xmlns:p14="http://schemas.microsoft.com/office/powerpoint/2010/main" val="337433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examples of State powers, What are some Federal powers?</a:t>
            </a:r>
          </a:p>
        </p:txBody>
      </p:sp>
      <p:pic>
        <p:nvPicPr>
          <p:cNvPr id="1026" name="Picture 2" descr="States Need More Control Over the Federal Government - NYTimes.com">
            <a:extLst>
              <a:ext uri="{FF2B5EF4-FFF2-40B4-BE49-F238E27FC236}">
                <a16:creationId xmlns:a16="http://schemas.microsoft.com/office/drawing/2014/main" id="{EA81CFBA-23C8-4DF1-B8D8-D47FA88EB2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32" y="2263358"/>
            <a:ext cx="604173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Relationship between the States and Federal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Explain how societal needs affect the constitutional allocation of power between national and state government.</a:t>
            </a:r>
          </a:p>
          <a:p>
            <a:r>
              <a:rPr lang="en-US" dirty="0">
                <a:solidFill>
                  <a:schemeClr val="tx1"/>
                </a:solidFill>
              </a:rPr>
              <a:t>A. provisions defining federalism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Article VI: </a:t>
            </a:r>
            <a:r>
              <a:rPr lang="en-US" u="sng" dirty="0">
                <a:solidFill>
                  <a:schemeClr val="tx1"/>
                </a:solidFill>
              </a:rPr>
              <a:t>Supremacy Clause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Article IV: </a:t>
            </a:r>
            <a:r>
              <a:rPr lang="en-US" u="sng" dirty="0">
                <a:solidFill>
                  <a:schemeClr val="tx1"/>
                </a:solidFill>
              </a:rPr>
              <a:t>Full faith and credit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B. Exclusive powers: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National: war, interstate/ national commerce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State: schools, health and safety, internal division</a:t>
            </a:r>
          </a:p>
          <a:p>
            <a:r>
              <a:rPr lang="en-US" dirty="0">
                <a:solidFill>
                  <a:schemeClr val="tx1"/>
                </a:solidFill>
              </a:rPr>
              <a:t>C. Concurrent powers: taxes and 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334958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D9A6-D7F0-40F9-8244-DBD3F214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major events influencing federalism?</a:t>
            </a:r>
          </a:p>
        </p:txBody>
      </p:sp>
      <p:pic>
        <p:nvPicPr>
          <p:cNvPr id="2050" name="Picture 2" descr="20. The Progressive Era | THE AMERICAN YAWP">
            <a:extLst>
              <a:ext uri="{FF2B5EF4-FFF2-40B4-BE49-F238E27FC236}">
                <a16:creationId xmlns:a16="http://schemas.microsoft.com/office/drawing/2014/main" id="{DCF7AF47-FB90-4C41-8AD3-D32B687FEC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360"/>
            <a:ext cx="4286011" cy="24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eat Depression in the United States - Wikipedia">
            <a:extLst>
              <a:ext uri="{FF2B5EF4-FFF2-40B4-BE49-F238E27FC236}">
                <a16:creationId xmlns:a16="http://schemas.microsoft.com/office/drawing/2014/main" id="{03DDABB7-039F-4205-A08B-1DD3B5C8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94974"/>
            <a:ext cx="4009292" cy="32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Politics Of Passing 1964&amp;#39;s Civil Rights Act : NPR">
            <a:extLst>
              <a:ext uri="{FF2B5EF4-FFF2-40B4-BE49-F238E27FC236}">
                <a16:creationId xmlns:a16="http://schemas.microsoft.com/office/drawing/2014/main" id="{BA359325-B2DF-40DA-86F8-D84AC4C9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11" y="2434462"/>
            <a:ext cx="4894978" cy="27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success of welfare reform - Chicago Tribune">
            <a:extLst>
              <a:ext uri="{FF2B5EF4-FFF2-40B4-BE49-F238E27FC236}">
                <a16:creationId xmlns:a16="http://schemas.microsoft.com/office/drawing/2014/main" id="{940AAA55-862A-4349-9146-01D2D394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03" y="3324860"/>
            <a:ext cx="4534196" cy="35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onald Reagan - Wikipedia">
            <a:extLst>
              <a:ext uri="{FF2B5EF4-FFF2-40B4-BE49-F238E27FC236}">
                <a16:creationId xmlns:a16="http://schemas.microsoft.com/office/drawing/2014/main" id="{046BBF05-6A67-4992-A33C-D96AABF7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725" y="1586744"/>
            <a:ext cx="2168121" cy="27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2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Relationship between the States and Federal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D. Federal Grant program development: </a:t>
            </a:r>
            <a:r>
              <a:rPr lang="en-US" u="sng" dirty="0">
                <a:solidFill>
                  <a:schemeClr val="tx1"/>
                </a:solidFill>
              </a:rPr>
              <a:t>Fiscal Federalism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Morrill Land Grant/ land division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Federal income tax: means more money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Progressive era and the Great Depression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1964 Civil rights act/ LBJ’s great society</a:t>
            </a:r>
          </a:p>
          <a:p>
            <a:pPr lvl="1"/>
            <a:r>
              <a:rPr lang="en-US" u="sng" dirty="0">
                <a:solidFill>
                  <a:schemeClr val="tx1"/>
                </a:solidFill>
              </a:rPr>
              <a:t>Block Grants/ </a:t>
            </a:r>
            <a:r>
              <a:rPr lang="en-US" dirty="0">
                <a:solidFill>
                  <a:schemeClr val="tx1"/>
                </a:solidFill>
              </a:rPr>
              <a:t>1980’s- Regan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South Dakota v. dole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Other ex.- Americans with disabilities act, clean air act, family and medical leave act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1990’s- </a:t>
            </a:r>
            <a:r>
              <a:rPr lang="en-US" u="sng" dirty="0">
                <a:solidFill>
                  <a:schemeClr val="tx1"/>
                </a:solidFill>
              </a:rPr>
              <a:t>Devolutions, </a:t>
            </a:r>
            <a:r>
              <a:rPr lang="en-US" dirty="0">
                <a:solidFill>
                  <a:schemeClr val="tx1"/>
                </a:solidFill>
              </a:rPr>
              <a:t>welfare reform, </a:t>
            </a:r>
            <a:r>
              <a:rPr lang="en-US" dirty="0" err="1">
                <a:solidFill>
                  <a:schemeClr val="tx1"/>
                </a:solidFill>
              </a:rPr>
              <a:t>clinton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3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14</a:t>
            </a:r>
            <a:r>
              <a:rPr lang="en-US" baseline="30000" dirty="0"/>
              <a:t>th</a:t>
            </a:r>
            <a:r>
              <a:rPr lang="en-US" dirty="0"/>
              <a:t> Amendment one of the most important?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11EE26-E834-4102-BD4D-CA3E6DDAF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991" y="1737360"/>
            <a:ext cx="8178018" cy="456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6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have to do with each other?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943F02-D0BB-4081-97E2-85684D4DA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87" y="2105891"/>
            <a:ext cx="4405930" cy="2937287"/>
          </a:xfrm>
          <a:prstGeom prst="rect">
            <a:avLst/>
          </a:prstGeom>
        </p:spPr>
      </p:pic>
      <p:pic>
        <p:nvPicPr>
          <p:cNvPr id="3074" name="Picture 2" descr="The Supreme Court . The Future of the Court . Landmark Cases | PBS">
            <a:extLst>
              <a:ext uri="{FF2B5EF4-FFF2-40B4-BE49-F238E27FC236}">
                <a16:creationId xmlns:a16="http://schemas.microsoft.com/office/drawing/2014/main" id="{D9F0631A-C91B-48EA-B774-C0E745C11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64" y="1646494"/>
            <a:ext cx="2244436" cy="26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log - AP US Government and Politics">
            <a:extLst>
              <a:ext uri="{FF2B5EF4-FFF2-40B4-BE49-F238E27FC236}">
                <a16:creationId xmlns:a16="http://schemas.microsoft.com/office/drawing/2014/main" id="{671187AD-BF57-492C-A5C7-0DCCE38A9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65" y="4220308"/>
            <a:ext cx="4707135" cy="26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Supreme Court . The First Hundred Years . Landmark Cases . McCulloch v.  Maryland (1819) | PBS">
            <a:extLst>
              <a:ext uri="{FF2B5EF4-FFF2-40B4-BE49-F238E27FC236}">
                <a16:creationId xmlns:a16="http://schemas.microsoft.com/office/drawing/2014/main" id="{9F32212A-CFB2-40E3-B085-2D9F9D42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01" y="2522202"/>
            <a:ext cx="3587263" cy="42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18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Constitutional Interpretations of Federalism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Explain how the appropriate balance of power between national and state governments has been interpreted differently over time.</a:t>
            </a:r>
          </a:p>
          <a:p>
            <a:r>
              <a:rPr lang="en-US" dirty="0"/>
              <a:t>A. Constitutional definition</a:t>
            </a:r>
          </a:p>
          <a:p>
            <a:pPr lvl="1"/>
            <a:r>
              <a:rPr lang="en-US" dirty="0"/>
              <a:t>Federal power: </a:t>
            </a:r>
            <a:r>
              <a:rPr lang="en-US" b="1" u="sng" dirty="0"/>
              <a:t>Enumerated powers, Necessary and proper clause/ elastic clause </a:t>
            </a:r>
            <a:endParaRPr lang="en-US" b="1" dirty="0"/>
          </a:p>
          <a:p>
            <a:pPr lvl="1"/>
            <a:r>
              <a:rPr lang="en-US" dirty="0"/>
              <a:t>State power: 10</a:t>
            </a:r>
            <a:r>
              <a:rPr lang="en-US" baseline="30000" dirty="0"/>
              <a:t>th</a:t>
            </a:r>
            <a:r>
              <a:rPr lang="en-US" dirty="0"/>
              <a:t> Amendment, 14</a:t>
            </a:r>
            <a:r>
              <a:rPr lang="en-US" baseline="30000" dirty="0"/>
              <a:t>th</a:t>
            </a:r>
            <a:r>
              <a:rPr lang="en-US" dirty="0"/>
              <a:t> Amendment </a:t>
            </a:r>
            <a:r>
              <a:rPr lang="en-US" b="1" u="sng" dirty="0">
                <a:solidFill>
                  <a:srgbClr val="FF0000"/>
                </a:solidFill>
              </a:rPr>
              <a:t>Equal Protection clause!!!!!!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B. The Supreme court and federalism</a:t>
            </a:r>
          </a:p>
          <a:p>
            <a:pPr lvl="1"/>
            <a:r>
              <a:rPr lang="en-US" dirty="0"/>
              <a:t>McCulloch V. Maryland</a:t>
            </a:r>
          </a:p>
          <a:p>
            <a:pPr lvl="1"/>
            <a:r>
              <a:rPr lang="en-US" dirty="0"/>
              <a:t>United States V. Lopes</a:t>
            </a:r>
          </a:p>
          <a:p>
            <a:r>
              <a:rPr lang="en-US" dirty="0"/>
              <a:t>C. Growing national powers, </a:t>
            </a:r>
            <a:r>
              <a:rPr lang="en-US" u="sng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59727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Federalism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Explain how the distribution of power among three federal branches and between national and state governments impacts policy making.</a:t>
            </a:r>
          </a:p>
          <a:p>
            <a:r>
              <a:rPr lang="en-US" dirty="0"/>
              <a:t>A. Sharing powers</a:t>
            </a:r>
          </a:p>
          <a:p>
            <a:r>
              <a:rPr lang="en-US" dirty="0"/>
              <a:t>B. Political participation and policy making</a:t>
            </a:r>
          </a:p>
          <a:p>
            <a:r>
              <a:rPr lang="en-US" dirty="0"/>
              <a:t>C. Shared </a:t>
            </a:r>
            <a:r>
              <a:rPr lang="en-US"/>
              <a:t>policy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606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</TotalTime>
  <Words>339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Federalism</vt:lpstr>
      <vt:lpstr>What are some examples of State powers, What are some Federal powers?</vt:lpstr>
      <vt:lpstr>I. Relationship between the States and Federal Government</vt:lpstr>
      <vt:lpstr>What are some major events influencing federalism?</vt:lpstr>
      <vt:lpstr>I. Relationship between the States and Federal Government</vt:lpstr>
      <vt:lpstr>Why is the 14th Amendment one of the most important?</vt:lpstr>
      <vt:lpstr>What do these have to do with each other?</vt:lpstr>
      <vt:lpstr>II. Constitutional Interpretations of Federalism</vt:lpstr>
      <vt:lpstr>III. Federalism in Action</vt:lpstr>
      <vt:lpstr>PowerPoint Presentation</vt:lpstr>
      <vt:lpstr>How does this lead to this?</vt:lpstr>
      <vt:lpstr>PowerPoint Presentation</vt:lpstr>
      <vt:lpstr>How does this change American laws?</vt:lpstr>
      <vt:lpstr>How does this become a thing?</vt:lpstr>
    </vt:vector>
  </TitlesOfParts>
  <Company>Tulsa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Federalism</dc:title>
  <dc:creator>Tomlins, David</dc:creator>
  <cp:lastModifiedBy>David Tomlins</cp:lastModifiedBy>
  <cp:revision>4</cp:revision>
  <dcterms:created xsi:type="dcterms:W3CDTF">2021-09-03T16:13:02Z</dcterms:created>
  <dcterms:modified xsi:type="dcterms:W3CDTF">2021-09-07T23:06:48Z</dcterms:modified>
</cp:coreProperties>
</file>