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61" r:id="rId11"/>
    <p:sldId id="275" r:id="rId12"/>
    <p:sldId id="263" r:id="rId13"/>
    <p:sldId id="274" r:id="rId14"/>
    <p:sldId id="278" r:id="rId15"/>
    <p:sldId id="277" r:id="rId16"/>
    <p:sldId id="266" r:id="rId17"/>
    <p:sldId id="273" r:id="rId18"/>
    <p:sldId id="270" r:id="rId19"/>
    <p:sldId id="271" r:id="rId20"/>
    <p:sldId id="272" r:id="rId21"/>
    <p:sldId id="279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91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870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92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3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5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0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1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A19DD-A7F8-4945-9BD7-37DAD8404B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6AB7-67CC-45A7-8131-E61CD136E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0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1865-1877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</a:t>
            </a:r>
            <a:r>
              <a:rPr lang="en-US" b="1" dirty="0"/>
              <a:t>Congressional Reconstruction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Congressional backlash- refused entry of southern Democrats</a:t>
            </a:r>
          </a:p>
          <a:p>
            <a:pPr marL="457200" indent="-457200">
              <a:buAutoNum type="alphaUcPeriod"/>
            </a:pPr>
            <a:r>
              <a:rPr lang="en-US" dirty="0" smtClean="0"/>
              <a:t>Civil Rights bill of 1866</a:t>
            </a:r>
          </a:p>
          <a:p>
            <a:pPr marL="457200" indent="-457200">
              <a:buAutoNum type="alphaUcPeriod"/>
            </a:pPr>
            <a:r>
              <a:rPr lang="en-US" dirty="0" smtClean="0"/>
              <a:t>Fourteenth amendment</a:t>
            </a:r>
          </a:p>
          <a:p>
            <a:pPr marL="457200" indent="-457200">
              <a:buAutoNum type="alphaUcPeriod"/>
            </a:pPr>
            <a:r>
              <a:rPr lang="en-US" dirty="0" smtClean="0"/>
              <a:t>Election of 1866: republican super majority 2/3</a:t>
            </a:r>
          </a:p>
          <a:p>
            <a:pPr marL="457200" lvl="1" indent="0">
              <a:buNone/>
            </a:pPr>
            <a:r>
              <a:rPr lang="en-US" dirty="0" smtClean="0"/>
              <a:t>* Radical </a:t>
            </a:r>
            <a:r>
              <a:rPr lang="en-US" dirty="0"/>
              <a:t>republicans: Charles summer, Thaddeus </a:t>
            </a:r>
            <a:r>
              <a:rPr lang="en-US" dirty="0" smtClean="0"/>
              <a:t>Stevens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Military reconstruction 1867</a:t>
            </a:r>
          </a:p>
          <a:p>
            <a:pPr marL="457200" indent="-457200">
              <a:buAutoNum type="alphaUcPeriod"/>
            </a:pPr>
            <a:r>
              <a:rPr lang="en-US" dirty="0" smtClean="0"/>
              <a:t>Impeachment of Johnson</a:t>
            </a:r>
          </a:p>
          <a:p>
            <a:pPr marL="457200" lvl="1" indent="0">
              <a:buNone/>
            </a:pPr>
            <a:r>
              <a:rPr lang="en-US" dirty="0" smtClean="0"/>
              <a:t>* Tenure of office act, not removed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566" y="3801930"/>
            <a:ext cx="4556621" cy="30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what this is map of.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63" y="2009130"/>
            <a:ext cx="8485523" cy="4848870"/>
          </a:xfrm>
          <a:prstGeom prst="rect">
            <a:avLst/>
          </a:prstGeom>
        </p:spPr>
      </p:pic>
      <p:sp>
        <p:nvSpPr>
          <p:cNvPr id="4" name="AutoShape 2" descr="Image result for acts of terror during reconstruction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</a:t>
            </a:r>
            <a:r>
              <a:rPr lang="en-US" b="1" dirty="0"/>
              <a:t>Congressional Reconstruction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2162287"/>
            <a:ext cx="11672047" cy="4582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G. Fifteenth amendment 1870: suffrage for black men</a:t>
            </a:r>
          </a:p>
          <a:p>
            <a:pPr marL="0" indent="0">
              <a:buNone/>
            </a:pPr>
            <a:r>
              <a:rPr lang="en-US" dirty="0" smtClean="0"/>
              <a:t>F. Temporary gains: </a:t>
            </a:r>
          </a:p>
          <a:p>
            <a:pPr lvl="1"/>
            <a:r>
              <a:rPr lang="en-US" dirty="0" smtClean="0"/>
              <a:t>Black representatives: Hiram </a:t>
            </a:r>
            <a:r>
              <a:rPr lang="en-US" dirty="0"/>
              <a:t>Revels, Blanche </a:t>
            </a:r>
            <a:r>
              <a:rPr lang="en-US" dirty="0" smtClean="0"/>
              <a:t>Bruce</a:t>
            </a:r>
          </a:p>
          <a:p>
            <a:pPr marL="0" indent="0">
              <a:buNone/>
            </a:pPr>
            <a:r>
              <a:rPr lang="en-US" dirty="0" smtClean="0"/>
              <a:t>G. Republicans in the south: “scalawags” “carpetbaggers”</a:t>
            </a:r>
          </a:p>
          <a:p>
            <a:pPr marL="0" indent="0">
              <a:buNone/>
            </a:pPr>
            <a:r>
              <a:rPr lang="en-US" dirty="0" smtClean="0"/>
              <a:t>F. Ku Klux Klan: attempted to overthrow reconstruction, force acts</a:t>
            </a:r>
          </a:p>
          <a:p>
            <a:pPr marL="0" indent="0">
              <a:buNone/>
            </a:pPr>
            <a:r>
              <a:rPr lang="en-US" dirty="0" smtClean="0"/>
              <a:t>G. Solid south 1870s: “lost cause”, redeemers</a:t>
            </a:r>
          </a:p>
          <a:p>
            <a:pPr marL="0" indent="0">
              <a:buNone/>
            </a:pPr>
            <a:r>
              <a:rPr lang="en-US" dirty="0" smtClean="0"/>
              <a:t>H. Civil Rights act 1875</a:t>
            </a:r>
          </a:p>
          <a:p>
            <a:pPr marL="514350" indent="-514350">
              <a:buAutoNum type="romanUcPeriod"/>
            </a:pPr>
            <a:r>
              <a:rPr lang="en-US" dirty="0" smtClean="0"/>
              <a:t>The end of reconstruction: compromise of 1877,</a:t>
            </a:r>
          </a:p>
          <a:p>
            <a:pPr lvl="1"/>
            <a:r>
              <a:rPr lang="en-US" dirty="0" smtClean="0"/>
              <a:t>Rutherford b Hayes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lynchin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4883" t="1472" r="2339" b="24908"/>
          <a:stretch>
            <a:fillRect/>
          </a:stretch>
        </p:blipFill>
        <p:spPr bwMode="auto">
          <a:xfrm>
            <a:off x="8310563" y="1752600"/>
            <a:ext cx="3881437" cy="51054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pic>
        <p:nvPicPr>
          <p:cNvPr id="5" name="Picture 5" descr="KKK-1868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0" y="1676400"/>
            <a:ext cx="3625850" cy="51816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pic>
        <p:nvPicPr>
          <p:cNvPr id="6" name="Picture 9" descr="KKK"/>
          <p:cNvPicPr>
            <a:picLocks noChangeAspect="1" noChangeArrowheads="1"/>
          </p:cNvPicPr>
          <p:nvPr/>
        </p:nvPicPr>
        <p:blipFill>
          <a:blip r:embed="rId4" cstate="print">
            <a:lum bright="18000" contrast="12000"/>
          </a:blip>
          <a:srcRect l="5797" t="7343" r="5797" b="8221"/>
          <a:stretch>
            <a:fillRect/>
          </a:stretch>
        </p:blipFill>
        <p:spPr bwMode="auto">
          <a:xfrm>
            <a:off x="3586163" y="0"/>
            <a:ext cx="4724400" cy="356235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4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1876 Election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0" y="146556"/>
            <a:ext cx="12192000" cy="6550079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6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NatlGame12w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4167" t="4173" r="4167" b="6087"/>
          <a:stretch>
            <a:fillRect/>
          </a:stretch>
        </p:blipFill>
        <p:spPr bwMode="auto">
          <a:xfrm>
            <a:off x="0" y="0"/>
            <a:ext cx="3352800" cy="32766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pic>
        <p:nvPicPr>
          <p:cNvPr id="5" name="Picture 4" descr="pol_cartoon-1876 election-1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l="1021" r="1021" b="793"/>
          <a:stretch>
            <a:fillRect/>
          </a:stretch>
        </p:blipFill>
        <p:spPr bwMode="auto">
          <a:xfrm>
            <a:off x="7583487" y="0"/>
            <a:ext cx="4608513" cy="5334000"/>
          </a:xfrm>
          <a:prstGeom prst="rect">
            <a:avLst/>
          </a:prstGeom>
          <a:noFill/>
          <a:ln w="9525">
            <a:solidFill>
              <a:srgbClr val="F02E00"/>
            </a:solidFill>
            <a:miter lim="800000"/>
            <a:headEnd/>
            <a:tailEnd/>
          </a:ln>
        </p:spPr>
      </p:pic>
      <p:pic>
        <p:nvPicPr>
          <p:cNvPr id="6" name="Picture 7" descr="Inauguration12w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l="9703" t="36000" r="11424" b="6667"/>
          <a:stretch>
            <a:fillRect/>
          </a:stretch>
        </p:blipFill>
        <p:spPr bwMode="auto">
          <a:xfrm>
            <a:off x="3043237" y="2336873"/>
            <a:ext cx="4540250" cy="46482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Military </a:t>
            </a:r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" y="2119256"/>
            <a:ext cx="10994315" cy="45289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/>
              <a:t>. The Fourteenth and Fifteenth Amendments to the Constitution were </a:t>
            </a:r>
            <a:r>
              <a:rPr lang="en-US" dirty="0" smtClean="0"/>
              <a:t>ratified</a:t>
            </a:r>
            <a:r>
              <a:rPr lang="en-US" dirty="0"/>
              <a:t>, signifying a watershed in civil rights. </a:t>
            </a:r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Military Reconstruction resulted in a significant decline in </a:t>
            </a:r>
            <a:r>
              <a:rPr lang="en-US" dirty="0" smtClean="0"/>
              <a:t>presidential </a:t>
            </a:r>
            <a:r>
              <a:rPr lang="en-US" dirty="0"/>
              <a:t>power relative to that of </a:t>
            </a:r>
            <a:r>
              <a:rPr lang="en-US" dirty="0" smtClean="0"/>
              <a:t>Congress.</a:t>
            </a:r>
          </a:p>
          <a:p>
            <a:pPr lvl="1"/>
            <a:r>
              <a:rPr lang="en-US" dirty="0" smtClean="0"/>
              <a:t>Subsequent </a:t>
            </a:r>
            <a:r>
              <a:rPr lang="en-US" dirty="0"/>
              <a:t>to President Grant, Gilded Age presidents would be weak and faceless while Congress would dominate. 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 Social and economic positives 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/>
              <a:t>rights for women were guaranteed. 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/>
              <a:t>requirements were eliminated for holding office. </a:t>
            </a:r>
          </a:p>
          <a:p>
            <a:pPr lvl="1"/>
            <a:r>
              <a:rPr lang="en-US" dirty="0" smtClean="0"/>
              <a:t>Steps </a:t>
            </a:r>
            <a:r>
              <a:rPr lang="en-US" dirty="0"/>
              <a:t>were taken to establish adequate public schools.</a:t>
            </a:r>
          </a:p>
          <a:p>
            <a:pPr lvl="1"/>
            <a:r>
              <a:rPr lang="en-US" dirty="0" smtClean="0"/>
              <a:t>Public </a:t>
            </a:r>
            <a:r>
              <a:rPr lang="en-US" dirty="0"/>
              <a:t>works projects were launched, especially in transportation. </a:t>
            </a:r>
          </a:p>
          <a:p>
            <a:pPr lvl="1"/>
            <a:r>
              <a:rPr lang="en-US" dirty="0" smtClean="0"/>
              <a:t>Tax </a:t>
            </a:r>
            <a:r>
              <a:rPr lang="en-US" dirty="0"/>
              <a:t>systems were improved. </a:t>
            </a:r>
          </a:p>
          <a:p>
            <a:pPr lvl="1"/>
            <a:r>
              <a:rPr lang="en-US" dirty="0" smtClean="0"/>
              <a:t>Apportionment </a:t>
            </a:r>
            <a:r>
              <a:rPr lang="en-US" dirty="0"/>
              <a:t>was made more equal in state legislatures.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 Southern Democrats prevailed in taking back control of the South </a:t>
            </a:r>
            <a:r>
              <a:rPr lang="en-US" dirty="0"/>
              <a:t>while the Republican party became irrelevant in the </a:t>
            </a:r>
            <a:r>
              <a:rPr lang="en-US" dirty="0" smtClean="0"/>
              <a:t>region </a:t>
            </a:r>
            <a:r>
              <a:rPr lang="en-US" dirty="0"/>
              <a:t>for decades.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1872 lithography=1st black members of Congress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l="2005" t="1498" r="1755" b="1123"/>
          <a:stretch>
            <a:fillRect/>
          </a:stretch>
        </p:blipFill>
        <p:spPr bwMode="auto">
          <a:xfrm>
            <a:off x="4876800" y="1905000"/>
            <a:ext cx="7315200" cy="4953000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pic>
        <p:nvPicPr>
          <p:cNvPr id="5" name="Picture 5" descr="black suffrage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t="3555" b="3999"/>
          <a:stretch>
            <a:fillRect/>
          </a:stretch>
        </p:blipFill>
        <p:spPr bwMode="auto">
          <a:xfrm>
            <a:off x="-97715" y="0"/>
            <a:ext cx="5164722" cy="3410174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8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304690_m_16_03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1624405" y="23523"/>
            <a:ext cx="10567595" cy="683447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35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map-black&amp;white participation in Reconstruction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 b="4128"/>
          <a:stretch>
            <a:fillRect/>
          </a:stretch>
        </p:blipFill>
        <p:spPr bwMode="auto">
          <a:xfrm>
            <a:off x="-1" y="-23901"/>
            <a:ext cx="10875981" cy="6881901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1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principal Reconstruction laws, proposals and plans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* 1864-65</a:t>
            </a:r>
            <a:r>
              <a:rPr lang="en-US" dirty="0"/>
              <a:t>: Lincoln’s 10% plan</a:t>
            </a:r>
          </a:p>
          <a:p>
            <a:pPr marL="0" indent="0">
              <a:buNone/>
            </a:pPr>
            <a:r>
              <a:rPr lang="en-US" dirty="0" smtClean="0"/>
              <a:t>* 1865</a:t>
            </a:r>
            <a:r>
              <a:rPr lang="en-US" dirty="0"/>
              <a:t>: 13th Amendment</a:t>
            </a:r>
          </a:p>
          <a:p>
            <a:pPr marL="0" indent="0">
              <a:buNone/>
            </a:pPr>
            <a:r>
              <a:rPr lang="en-US" dirty="0" smtClean="0"/>
              <a:t>* 1865-66</a:t>
            </a:r>
            <a:r>
              <a:rPr lang="en-US" dirty="0"/>
              <a:t>: Presidential Reconstruction—Johnson’s version of Lincoln’s proposal</a:t>
            </a:r>
          </a:p>
          <a:p>
            <a:pPr marL="0" indent="0">
              <a:buNone/>
            </a:pPr>
            <a:r>
              <a:rPr lang="en-US" dirty="0" smtClean="0"/>
              <a:t>* 1866-67</a:t>
            </a:r>
            <a:r>
              <a:rPr lang="en-US" dirty="0"/>
              <a:t>: Congressional plan—10% plan with 14th Amendment</a:t>
            </a:r>
          </a:p>
          <a:p>
            <a:pPr marL="0" indent="0">
              <a:buNone/>
            </a:pPr>
            <a:r>
              <a:rPr lang="en-US" dirty="0" smtClean="0"/>
              <a:t>* 1867-77</a:t>
            </a:r>
            <a:r>
              <a:rPr lang="en-US" dirty="0"/>
              <a:t>: Military Reconstruction (Congress): 14th Amendment plus </a:t>
            </a:r>
            <a:r>
              <a:rPr lang="en-US" dirty="0" smtClean="0"/>
              <a:t>  	black </a:t>
            </a:r>
            <a:r>
              <a:rPr lang="en-US" dirty="0"/>
              <a:t>suffrage that was later established nationwide by the </a:t>
            </a:r>
            <a:r>
              <a:rPr lang="en-US" dirty="0" smtClean="0"/>
              <a:t>	15th </a:t>
            </a:r>
            <a:r>
              <a:rPr lang="en-US" dirty="0"/>
              <a:t>Amendment.</a:t>
            </a:r>
          </a:p>
          <a:p>
            <a:pPr marL="0" indent="0">
              <a:buNone/>
            </a:pPr>
            <a:r>
              <a:rPr lang="en-US" dirty="0" smtClean="0"/>
              <a:t>* Compromise </a:t>
            </a:r>
            <a:r>
              <a:rPr lang="en-US" dirty="0"/>
              <a:t>of 1877: ended Reconstruction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h16_08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 l="1389" t="26505" r="1389" b="854"/>
          <a:stretch>
            <a:fillRect/>
          </a:stretch>
        </p:blipFill>
        <p:spPr bwMode="auto">
          <a:xfrm>
            <a:off x="4475181" y="23169"/>
            <a:ext cx="7716819" cy="6834832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89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Grantscandal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6400800" y="-57612"/>
            <a:ext cx="5791200" cy="6915612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  <p:pic>
        <p:nvPicPr>
          <p:cNvPr id="5" name="Picture 4" descr="1873 depressio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631767"/>
            <a:ext cx="6400800" cy="6226233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266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</a:t>
            </a:r>
            <a:r>
              <a:rPr lang="en-US" b="1" dirty="0"/>
              <a:t>. Post-Reconstruction Civil Rights</a:t>
            </a:r>
            <a:r>
              <a:rPr lang="en-US" dirty="0"/>
              <a:t>: Road to institutional discrimination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lphaUcPeriod"/>
            </a:pPr>
            <a:r>
              <a:rPr lang="en-US" dirty="0" smtClean="0"/>
              <a:t>Reconstruction </a:t>
            </a:r>
            <a:r>
              <a:rPr lang="en-US" dirty="0"/>
              <a:t>failed to empower African Americans politically. 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Sharecropping</a:t>
            </a:r>
          </a:p>
          <a:p>
            <a:pPr marL="457200" indent="-457200">
              <a:buAutoNum type="alphaUcPeriod"/>
            </a:pPr>
            <a:r>
              <a:rPr lang="en-US" dirty="0" smtClean="0"/>
              <a:t>Slaughterhouse cases 1873</a:t>
            </a:r>
          </a:p>
          <a:p>
            <a:pPr marL="457200" indent="-457200">
              <a:buAutoNum type="alphaUcPeriod"/>
            </a:pPr>
            <a:r>
              <a:rPr lang="en-US" dirty="0" smtClean="0"/>
              <a:t>Civil Rights Cases 1883</a:t>
            </a:r>
          </a:p>
          <a:p>
            <a:pPr marL="457200" indent="-457200">
              <a:buAutoNum type="alphaUcPeriod"/>
            </a:pPr>
            <a:r>
              <a:rPr lang="en-US" dirty="0"/>
              <a:t>Wholesale disenfranchisement began in 1890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 Poll taxes, Literacy tests, “grandfather clause”, gerrymandering, Jim crow laws</a:t>
            </a:r>
          </a:p>
          <a:p>
            <a:pPr marL="457200" indent="-457200">
              <a:buAutoNum type="alphaUcPeriod"/>
            </a:pPr>
            <a:r>
              <a:rPr lang="en-US" b="1" dirty="0" smtClean="0"/>
              <a:t>Lynching's: </a:t>
            </a:r>
            <a:r>
              <a:rPr lang="en-US" dirty="0" smtClean="0"/>
              <a:t>200 per year, IDA b. Wells-Barnett</a:t>
            </a:r>
            <a:r>
              <a:rPr lang="en-US" b="1" dirty="0" smtClean="0"/>
              <a:t> </a:t>
            </a:r>
          </a:p>
          <a:p>
            <a:pPr marL="457200" indent="-457200">
              <a:buAutoNum type="alphaUcPeriod"/>
            </a:pPr>
            <a:r>
              <a:rPr lang="en-US" b="1" dirty="0"/>
              <a:t>Booker T. Washington</a:t>
            </a:r>
            <a:r>
              <a:rPr lang="en-US" dirty="0"/>
              <a:t> and education for African Americans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* Tuskegee institute, accommodation, “Atlanta compromise” speech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4 big questions about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How </a:t>
            </a:r>
            <a:r>
              <a:rPr lang="en-US" dirty="0"/>
              <a:t>to rebuild the South after its destruction during the Civil War?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en-US" dirty="0"/>
              <a:t>. What would be the condition of African Americans in the South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How would the South be reintegrated into the Union?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Who would control the process of Reconstruction: the Southern states, </a:t>
            </a:r>
            <a:r>
              <a:rPr lang="en-US" dirty="0" smtClean="0"/>
              <a:t>the  president</a:t>
            </a:r>
            <a:r>
              <a:rPr lang="en-US" dirty="0"/>
              <a:t>, or Congress?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6825" cy="334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204661"/>
            <a:ext cx="9613861" cy="10809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4569"/>
            <a:ext cx="5830887" cy="324343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887" y="4181764"/>
            <a:ext cx="3564367" cy="2676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767" y="0"/>
            <a:ext cx="6179911" cy="42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The South needed to be rebuilt after the </a:t>
            </a:r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Richmond</a:t>
            </a:r>
            <a:r>
              <a:rPr lang="en-US" dirty="0"/>
              <a:t>, Charleston, and Atlanta were </a:t>
            </a:r>
            <a:r>
              <a:rPr lang="en-US" dirty="0" smtClean="0"/>
              <a:t>destroyed</a:t>
            </a:r>
          </a:p>
          <a:p>
            <a:pPr marL="0" indent="0">
              <a:buNone/>
            </a:pPr>
            <a:r>
              <a:rPr lang="en-US" dirty="0"/>
              <a:t>B. Economically the South lay in ruins. </a:t>
            </a:r>
            <a:br>
              <a:rPr lang="en-US" dirty="0"/>
            </a:br>
            <a:r>
              <a:rPr lang="en-US" dirty="0"/>
              <a:t>        1. Banks were ruined by runaway inflation. </a:t>
            </a:r>
            <a:br>
              <a:rPr lang="en-US" dirty="0"/>
            </a:br>
            <a:r>
              <a:rPr lang="en-US" dirty="0"/>
              <a:t>        2. Factories were closed or destroyed. </a:t>
            </a:r>
            <a:br>
              <a:rPr lang="en-US" dirty="0"/>
            </a:br>
            <a:r>
              <a:rPr lang="en-US" dirty="0"/>
              <a:t>        3. The transportation system was devastated. </a:t>
            </a:r>
          </a:p>
          <a:p>
            <a:pPr marL="0" indent="0">
              <a:buNone/>
            </a:pPr>
            <a:r>
              <a:rPr lang="en-US" dirty="0" smtClean="0"/>
              <a:t>C</a:t>
            </a:r>
            <a:r>
              <a:rPr lang="en-US" dirty="0"/>
              <a:t>. Agriculture </a:t>
            </a:r>
            <a:br>
              <a:rPr lang="en-US" dirty="0"/>
            </a:br>
            <a:r>
              <a:rPr lang="en-US" dirty="0"/>
              <a:t>        1. Cotton fields lay uncultivated.</a:t>
            </a:r>
            <a:br>
              <a:rPr lang="en-US" dirty="0"/>
            </a:br>
            <a:r>
              <a:rPr lang="en-US" dirty="0"/>
              <a:t>        2. Livestock was gone after the Union invasion. </a:t>
            </a:r>
            <a:br>
              <a:rPr lang="en-US" dirty="0"/>
            </a:br>
            <a:r>
              <a:rPr lang="en-US" dirty="0"/>
              <a:t>        3. Agricultural output did not return to the 1860 level until 1870; </a:t>
            </a:r>
            <a:r>
              <a:rPr lang="en-US" dirty="0" smtClean="0"/>
              <a:t>much 	was </a:t>
            </a:r>
            <a:r>
              <a:rPr lang="en-US" dirty="0"/>
              <a:t>from the new Southwest. </a:t>
            </a:r>
          </a:p>
          <a:p>
            <a:pPr marL="0" indent="0">
              <a:buNone/>
            </a:pPr>
            <a:r>
              <a:rPr lang="en-US" dirty="0" smtClean="0"/>
              <a:t>D</a:t>
            </a:r>
            <a:r>
              <a:rPr lang="en-US" dirty="0"/>
              <a:t>. Planter aristocrats were also devastated. </a:t>
            </a:r>
            <a:br>
              <a:rPr lang="en-US" dirty="0"/>
            </a:br>
            <a:r>
              <a:rPr lang="en-US" dirty="0"/>
              <a:t>        1. Their value in slaves simply disappeared with Emancipation.</a:t>
            </a:r>
            <a:br>
              <a:rPr lang="en-US" dirty="0"/>
            </a:br>
            <a:r>
              <a:rPr lang="en-US" dirty="0"/>
              <a:t>        2. Many mansions were destroyed or ruined. 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problem?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62252"/>
            <a:ext cx="7573384" cy="51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African Americans in the immediate post-Civil War South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b="1" dirty="0" smtClean="0"/>
              <a:t>Thirteenth </a:t>
            </a:r>
            <a:r>
              <a:rPr lang="en-US" b="1" dirty="0"/>
              <a:t>Amendment </a:t>
            </a:r>
            <a:r>
              <a:rPr lang="en-US" dirty="0"/>
              <a:t>(ratified in December, 1865) 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b="1" dirty="0"/>
              <a:t>Freedmen’s Bureau </a:t>
            </a:r>
            <a:r>
              <a:rPr lang="en-US" dirty="0"/>
              <a:t>(created in 1865 by Congress) </a:t>
            </a:r>
            <a:endParaRPr lang="en-US" u="sng" dirty="0" smtClean="0"/>
          </a:p>
          <a:p>
            <a:pPr marL="914400" lvl="1" indent="-457200">
              <a:buAutoNum type="arabicPeriod"/>
            </a:pPr>
            <a:r>
              <a:rPr lang="en-US" dirty="0"/>
              <a:t>Headed by General Oliver O. Howard 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en-US" u="sng" dirty="0" smtClean="0"/>
              <a:t>Purpose</a:t>
            </a:r>
            <a:r>
              <a:rPr lang="en-US" u="sng" dirty="0"/>
              <a:t>: Help unskilled, uneducated, poverty-stricken ex-slaves to </a:t>
            </a:r>
            <a:r>
              <a:rPr lang="en-US" u="sng" dirty="0" smtClean="0"/>
              <a:t>survive</a:t>
            </a:r>
          </a:p>
          <a:p>
            <a:pPr marL="914400" lvl="1" indent="-457200">
              <a:buAutoNum type="arabicPeriod"/>
            </a:pPr>
            <a:r>
              <a:rPr lang="en-US" dirty="0"/>
              <a:t>provided food, clothing, medicine and education 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en-US" u="sng" dirty="0"/>
              <a:t>"40 acres and a mule"</a:t>
            </a:r>
            <a:r>
              <a:rPr lang="en-US" dirty="0"/>
              <a:t> </a:t>
            </a:r>
            <a:endParaRPr lang="en-US" dirty="0" smtClean="0"/>
          </a:p>
          <a:p>
            <a:pPr marL="914400" lvl="1" indent="-457200">
              <a:buAutoNum type="arabicPeriod"/>
            </a:pPr>
            <a:r>
              <a:rPr lang="en-US" dirty="0" smtClean="0"/>
              <a:t>Southern violence was significant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Expired 1872</a:t>
            </a:r>
          </a:p>
          <a:p>
            <a:pPr marL="914400" lvl="1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lack School during Reconstruction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648200" y="1457325"/>
            <a:ext cx="7543800" cy="5400675"/>
          </a:xfrm>
          <a:prstGeom prst="rect">
            <a:avLst/>
          </a:prstGeom>
          <a:noFill/>
          <a:ln w="9525">
            <a:solidFill>
              <a:srgbClr val="D30A05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5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en-US" b="1" dirty="0"/>
              <a:t>Presidential Reconstruction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 smtClean="0"/>
              <a:t>President Lincoln: 10% plan</a:t>
            </a:r>
          </a:p>
          <a:p>
            <a:pPr marL="457200" indent="-457200">
              <a:buAutoNum type="alphaUcPeriod"/>
            </a:pPr>
            <a:r>
              <a:rPr lang="en-US" dirty="0" smtClean="0"/>
              <a:t>Wade-Davis bill 1864: 50% plan, harsher, vetoed</a:t>
            </a:r>
          </a:p>
          <a:p>
            <a:pPr marL="457200" indent="-457200">
              <a:buAutoNum type="alphaUcPeriod"/>
            </a:pPr>
            <a:r>
              <a:rPr lang="en-US" dirty="0" smtClean="0"/>
              <a:t>President Andrew Johnson: southerner, sided with the north, VP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10%, amnesty and pardons, republicans angry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65-66, confederates in office, massacres and violence, KKK</a:t>
            </a:r>
          </a:p>
          <a:p>
            <a:pPr marL="914400" lvl="1" indent="-457200">
              <a:buAutoNum type="arabicPeriod"/>
            </a:pPr>
            <a:r>
              <a:rPr lang="en-US" u="sng" dirty="0" smtClean="0"/>
              <a:t>Why did southerners so strongly resist?</a:t>
            </a:r>
            <a:endParaRPr lang="en-US" u="sng" dirty="0" smtClean="0"/>
          </a:p>
          <a:p>
            <a:pPr marL="457200" indent="-457200">
              <a:buAutoNum type="alphaUcPeriod"/>
            </a:pPr>
            <a:r>
              <a:rPr lang="en-US" dirty="0" smtClean="0"/>
              <a:t>Black codes: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To guarantee labor supply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Restore system of race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2037</TotalTime>
  <Words>644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Berlin</vt:lpstr>
      <vt:lpstr>Reconstruction</vt:lpstr>
      <vt:lpstr>Overview of principal Reconstruction laws, proposals and plans:</vt:lpstr>
      <vt:lpstr>I. 4 big questions about reconstruction</vt:lpstr>
      <vt:lpstr>PowerPoint Presentation</vt:lpstr>
      <vt:lpstr>II. The South needed to be rebuilt after the war</vt:lpstr>
      <vt:lpstr>What is the problem?</vt:lpstr>
      <vt:lpstr>III. African Americans in the immediate post-Civil War South </vt:lpstr>
      <vt:lpstr>PowerPoint Presentation</vt:lpstr>
      <vt:lpstr>IV. Presidential Reconstruction </vt:lpstr>
      <vt:lpstr>V. Congressional Reconstruction </vt:lpstr>
      <vt:lpstr>Guess what this is map of.</vt:lpstr>
      <vt:lpstr>V. Congressional Reconstruction </vt:lpstr>
      <vt:lpstr>PowerPoint Presentation</vt:lpstr>
      <vt:lpstr>PowerPoint Presentation</vt:lpstr>
      <vt:lpstr>PowerPoint Presentation</vt:lpstr>
      <vt:lpstr>Results of Military Reconstruction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VI. Post-Reconstruction Civil Rights: Road to institutional discrimination </vt:lpstr>
    </vt:vector>
  </TitlesOfParts>
  <Company>Tulsa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Tomlins, David</dc:creator>
  <cp:lastModifiedBy>Tomlins, David</cp:lastModifiedBy>
  <cp:revision>17</cp:revision>
  <dcterms:created xsi:type="dcterms:W3CDTF">2019-12-06T17:25:45Z</dcterms:created>
  <dcterms:modified xsi:type="dcterms:W3CDTF">2019-12-10T20:33:06Z</dcterms:modified>
</cp:coreProperties>
</file>